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5" r:id="rId3"/>
    <p:sldId id="257" r:id="rId4"/>
    <p:sldId id="287" r:id="rId5"/>
    <p:sldId id="258" r:id="rId6"/>
    <p:sldId id="259" r:id="rId7"/>
    <p:sldId id="260" r:id="rId8"/>
    <p:sldId id="288" r:id="rId9"/>
    <p:sldId id="289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3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98F65-AB5A-0543-9DD9-6F07BCD24BA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5F25E-42A8-B640-A29B-127881F57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5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5F25E-42A8-B640-A29B-127881F57C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80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SylvieNol?utm_campaign=profiletracking&amp;utm_medium=sssite&amp;utm_source=ssslidevie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hi.com/ajw/articles/AJ201704230005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4: Story structures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These slides were prepared by </a:t>
            </a:r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  <a:hlinkClick r:id="rId2"/>
              </a:rPr>
              <a:t>Sylvie Noël</a:t>
            </a:r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CA" dirty="0"/>
              <a:t>with minor modifications for CS by D. Avis</a:t>
            </a:r>
          </a:p>
          <a:p>
            <a:endParaRPr lang="en-CA" b="1" dirty="0"/>
          </a:p>
          <a:p>
            <a:r>
              <a:rPr lang="en-CA" b="1" dirty="0"/>
              <a:t>https://www.slideshare.net/SylvieNol</a:t>
            </a:r>
          </a:p>
        </p:txBody>
      </p:sp>
    </p:spTree>
    <p:extLst>
      <p:ext uri="{BB962C8B-B14F-4D97-AF65-F5344CB8AC3E}">
        <p14:creationId xmlns:p14="http://schemas.microsoft.com/office/powerpoint/2010/main" val="2320892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core story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OCAR </a:t>
            </a:r>
          </a:p>
          <a:p>
            <a:pPr lvl="1"/>
            <a:r>
              <a:rPr lang="en-US" dirty="0"/>
              <a:t>Slowest, takes time to work into the story</a:t>
            </a:r>
          </a:p>
          <a:p>
            <a:r>
              <a:rPr lang="en-US" dirty="0"/>
              <a:t>ABDCE</a:t>
            </a:r>
          </a:p>
          <a:p>
            <a:pPr lvl="1"/>
            <a:r>
              <a:rPr lang="en-US" dirty="0"/>
              <a:t>Faster, starts in the action</a:t>
            </a:r>
          </a:p>
          <a:p>
            <a:r>
              <a:rPr lang="en-US" dirty="0"/>
              <a:t>LD</a:t>
            </a:r>
          </a:p>
          <a:p>
            <a:pPr lvl="1"/>
            <a:r>
              <a:rPr lang="en-US" dirty="0"/>
              <a:t>Faster yet</a:t>
            </a:r>
          </a:p>
          <a:p>
            <a:r>
              <a:rPr lang="en-US" dirty="0"/>
              <a:t>LDR</a:t>
            </a:r>
          </a:p>
          <a:p>
            <a:pPr lvl="1"/>
            <a:r>
              <a:rPr lang="en-US" dirty="0"/>
              <a:t>Fastest with the whole story up front</a:t>
            </a:r>
          </a:p>
        </p:txBody>
      </p:sp>
    </p:spTree>
    <p:extLst>
      <p:ext uri="{BB962C8B-B14F-4D97-AF65-F5344CB8AC3E}">
        <p14:creationId xmlns:p14="http://schemas.microsoft.com/office/powerpoint/2010/main" val="3938008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Opening –Challenge – Action – Resolution</a:t>
            </a:r>
          </a:p>
          <a:p>
            <a:r>
              <a:rPr lang="en-US" dirty="0"/>
              <a:t>Typical of science papers</a:t>
            </a:r>
          </a:p>
          <a:p>
            <a:pPr lvl="1"/>
            <a:r>
              <a:rPr lang="en-US" dirty="0"/>
              <a:t>Challenge is at the end of the introduction</a:t>
            </a:r>
          </a:p>
          <a:p>
            <a:pPr lvl="1"/>
            <a:r>
              <a:rPr lang="en-US" dirty="0"/>
              <a:t>Resolution comes at the conclusion</a:t>
            </a:r>
          </a:p>
        </p:txBody>
      </p:sp>
    </p:spTree>
    <p:extLst>
      <p:ext uri="{BB962C8B-B14F-4D97-AF65-F5344CB8AC3E}">
        <p14:creationId xmlns:p14="http://schemas.microsoft.com/office/powerpoint/2010/main" val="30044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ABDCE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Action</a:t>
            </a:r>
          </a:p>
          <a:p>
            <a:pPr lvl="1"/>
            <a:r>
              <a:rPr lang="en-US" dirty="0"/>
              <a:t>Starts with dramatic action to immediately engage readers</a:t>
            </a:r>
          </a:p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Describe characters and setting so that readers can understand the story </a:t>
            </a:r>
          </a:p>
          <a:p>
            <a:r>
              <a:rPr lang="en-US" dirty="0"/>
              <a:t>Development</a:t>
            </a:r>
          </a:p>
          <a:p>
            <a:pPr lvl="1"/>
            <a:r>
              <a:rPr lang="en-US" dirty="0"/>
              <a:t>Follow the action as the story develops to the climax</a:t>
            </a:r>
          </a:p>
        </p:txBody>
      </p:sp>
    </p:spTree>
    <p:extLst>
      <p:ext uri="{BB962C8B-B14F-4D97-AF65-F5344CB8AC3E}">
        <p14:creationId xmlns:p14="http://schemas.microsoft.com/office/powerpoint/2010/main" val="2577038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ABDCE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Climax</a:t>
            </a:r>
          </a:p>
          <a:p>
            <a:pPr lvl="1"/>
            <a:r>
              <a:rPr lang="en-US" dirty="0"/>
              <a:t>Bring all the threads of the story together and address them</a:t>
            </a:r>
          </a:p>
          <a:p>
            <a:r>
              <a:rPr lang="en-US" dirty="0"/>
              <a:t>Ending</a:t>
            </a:r>
          </a:p>
          <a:p>
            <a:pPr lvl="1"/>
            <a:r>
              <a:rPr lang="en-US" dirty="0"/>
              <a:t>Same as resolution: what happened to the characters after the climax?</a:t>
            </a:r>
          </a:p>
          <a:p>
            <a:r>
              <a:rPr lang="en-US" dirty="0"/>
              <a:t>Typical of modern fiction and scientific proposals</a:t>
            </a:r>
          </a:p>
        </p:txBody>
      </p:sp>
    </p:spTree>
    <p:extLst>
      <p:ext uri="{BB962C8B-B14F-4D97-AF65-F5344CB8AC3E}">
        <p14:creationId xmlns:p14="http://schemas.microsoft.com/office/powerpoint/2010/main" val="3301532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good story is circular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 of OCAR and ABDCE structures</a:t>
            </a:r>
          </a:p>
          <a:p>
            <a:r>
              <a:rPr lang="en-US" dirty="0"/>
              <a:t>By the end, we are back at the beginning</a:t>
            </a:r>
          </a:p>
          <a:p>
            <a:pPr lvl="1"/>
            <a:r>
              <a:rPr lang="en-US" dirty="0"/>
              <a:t>But things have changed, and we need to highlight how they have changed</a:t>
            </a:r>
          </a:p>
        </p:txBody>
      </p:sp>
    </p:spTree>
    <p:extLst>
      <p:ext uri="{BB962C8B-B14F-4D97-AF65-F5344CB8AC3E}">
        <p14:creationId xmlns:p14="http://schemas.microsoft.com/office/powerpoint/2010/main" val="231346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Lead/Development or the inverted pyramid of news stories</a:t>
            </a:r>
          </a:p>
          <a:p>
            <a:pPr lvl="1"/>
            <a:r>
              <a:rPr lang="en-US" dirty="0"/>
              <a:t>Core of the story is in the first sentence (lead)</a:t>
            </a:r>
          </a:p>
          <a:p>
            <a:pPr lvl="1"/>
            <a:r>
              <a:rPr lang="en-US" dirty="0"/>
              <a:t>Rest of the story fills out the story (development)</a:t>
            </a:r>
          </a:p>
          <a:p>
            <a:r>
              <a:rPr lang="en-US" dirty="0"/>
              <a:t>In LD, the lead collapses opening, challenge and resolution into a single short section (as short as a sentence).</a:t>
            </a:r>
          </a:p>
          <a:p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  <a:hlinkClick r:id="rId2"/>
              </a:rPr>
              <a:t>Asahi shinbun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53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Lead/Development and Resolution</a:t>
            </a:r>
          </a:p>
          <a:p>
            <a:r>
              <a:rPr lang="en-US" dirty="0"/>
              <a:t>Typical of magazine articles</a:t>
            </a:r>
          </a:p>
          <a:p>
            <a:pPr lvl="1"/>
            <a:r>
              <a:rPr lang="en-US" dirty="0"/>
              <a:t>The lead must be engaging, but the resolution is left for the end, to entice the reader to go to the end</a:t>
            </a:r>
          </a:p>
        </p:txBody>
      </p:sp>
    </p:spTree>
    <p:extLst>
      <p:ext uri="{BB962C8B-B14F-4D97-AF65-F5344CB8AC3E}">
        <p14:creationId xmlns:p14="http://schemas.microsoft.com/office/powerpoint/2010/main" val="227143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structure in science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Scientific paper: OCAR</a:t>
            </a:r>
          </a:p>
          <a:p>
            <a:pPr lvl="1"/>
            <a:r>
              <a:rPr lang="en-US" dirty="0"/>
              <a:t>O: opening is larger problem and central “characters”</a:t>
            </a:r>
          </a:p>
          <a:p>
            <a:pPr lvl="1"/>
            <a:r>
              <a:rPr lang="en-US" dirty="0"/>
              <a:t>C: challenge is interesting question</a:t>
            </a:r>
          </a:p>
          <a:p>
            <a:pPr lvl="1"/>
            <a:r>
              <a:rPr lang="en-US" dirty="0"/>
              <a:t>A: action is research plan and results</a:t>
            </a:r>
          </a:p>
          <a:p>
            <a:pPr lvl="1"/>
            <a:r>
              <a:rPr lang="en-US" dirty="0"/>
              <a:t>R: resolution is conclusion about how our understanding about the world has changed as a result of the work</a:t>
            </a:r>
          </a:p>
        </p:txBody>
      </p:sp>
    </p:spTree>
    <p:extLst>
      <p:ext uri="{BB962C8B-B14F-4D97-AF65-F5344CB8AC3E}">
        <p14:creationId xmlns:p14="http://schemas.microsoft.com/office/powerpoint/2010/main" val="2224191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structure in science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Generalist journals (</a:t>
            </a:r>
            <a:r>
              <a:rPr lang="en-US" i="1" dirty="0"/>
              <a:t>Nature</a:t>
            </a:r>
            <a:r>
              <a:rPr lang="en-US" dirty="0"/>
              <a:t>, </a:t>
            </a:r>
            <a:r>
              <a:rPr lang="en-US" i="1" dirty="0"/>
              <a:t>Science</a:t>
            </a:r>
            <a:r>
              <a:rPr lang="en-US" dirty="0"/>
              <a:t>): LDR</a:t>
            </a:r>
          </a:p>
          <a:p>
            <a:pPr lvl="1"/>
            <a:r>
              <a:rPr lang="en-US" dirty="0"/>
              <a:t>Editors are professionals, not scientists</a:t>
            </a:r>
          </a:p>
          <a:p>
            <a:pPr lvl="1"/>
            <a:r>
              <a:rPr lang="en-US" dirty="0"/>
              <a:t>Structure should be similar to other magazines</a:t>
            </a:r>
          </a:p>
          <a:p>
            <a:pPr lvl="1"/>
            <a:r>
              <a:rPr lang="en-US" dirty="0"/>
              <a:t>Start with a strong lead to interest the editors</a:t>
            </a:r>
          </a:p>
        </p:txBody>
      </p:sp>
    </p:spTree>
    <p:extLst>
      <p:ext uri="{BB962C8B-B14F-4D97-AF65-F5344CB8AC3E}">
        <p14:creationId xmlns:p14="http://schemas.microsoft.com/office/powerpoint/2010/main" val="807838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structure in science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Proposals: LDR or ABDCE</a:t>
            </a:r>
          </a:p>
          <a:p>
            <a:pPr lvl="1"/>
            <a:r>
              <a:rPr lang="en-US" dirty="0"/>
              <a:t>Your proposal must convince reviewers that the topic identified in the opening is important</a:t>
            </a:r>
          </a:p>
          <a:p>
            <a:pPr lvl="1"/>
            <a:r>
              <a:rPr lang="en-US" dirty="0"/>
              <a:t>It must fill them with excitement at the questions posed in the challenge</a:t>
            </a:r>
          </a:p>
          <a:p>
            <a:pPr lvl="1"/>
            <a:r>
              <a:rPr lang="en-US" dirty="0"/>
              <a:t>If it has not done so within the first two pages, you will lose your audience and not get funded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9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Writing Science: How to Write Papers That Get Cited and Proposals That Get Funded, Joshua </a:t>
            </a:r>
            <a:r>
              <a:rPr lang="en-US" dirty="0" err="1"/>
              <a:t>Schimel</a:t>
            </a:r>
            <a:r>
              <a:rPr lang="en-US"/>
              <a:t>, 2011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1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elements of a story’s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Opening (O)</a:t>
            </a:r>
          </a:p>
          <a:p>
            <a:r>
              <a:rPr lang="en-US" dirty="0"/>
              <a:t>Challenge (C)</a:t>
            </a:r>
          </a:p>
          <a:p>
            <a:r>
              <a:rPr lang="en-US" dirty="0"/>
              <a:t>Action (A)</a:t>
            </a:r>
          </a:p>
          <a:p>
            <a:r>
              <a:rPr lang="en-US" dirty="0"/>
              <a:t>Resolution (R)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0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Hourglass structure</a:t>
            </a:r>
          </a:p>
        </p:txBody>
      </p:sp>
      <p:pic>
        <p:nvPicPr>
          <p:cNvPr id="4" name="Content Placeholder 3" descr="hourglas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04" r="-56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872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the characters, including the main character the story is about?</a:t>
            </a:r>
          </a:p>
          <a:p>
            <a:r>
              <a:rPr lang="en-US" dirty="0"/>
              <a:t>Where does the story take place?</a:t>
            </a:r>
          </a:p>
          <a:p>
            <a:r>
              <a:rPr lang="en-US" dirty="0"/>
              <a:t>What do you need to understand to follow the story?</a:t>
            </a:r>
          </a:p>
          <a:p>
            <a:r>
              <a:rPr lang="en-US" dirty="0"/>
              <a:t>What is the larger problem being addressed?</a:t>
            </a:r>
          </a:p>
        </p:txBody>
      </p:sp>
    </p:spTree>
    <p:extLst>
      <p:ext uri="{BB962C8B-B14F-4D97-AF65-F5344CB8AC3E}">
        <p14:creationId xmlns:p14="http://schemas.microsoft.com/office/powerpoint/2010/main" val="998720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characters trying to accomplish?</a:t>
            </a:r>
          </a:p>
          <a:p>
            <a:r>
              <a:rPr lang="en-US" dirty="0"/>
              <a:t>What specific question are you trying to answer?</a:t>
            </a:r>
          </a:p>
        </p:txBody>
      </p:sp>
    </p:spTree>
    <p:extLst>
      <p:ext uri="{BB962C8B-B14F-4D97-AF65-F5344CB8AC3E}">
        <p14:creationId xmlns:p14="http://schemas.microsoft.com/office/powerpoint/2010/main" val="3363050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to address the challenge?</a:t>
            </a:r>
          </a:p>
          <a:p>
            <a:r>
              <a:rPr lang="en-US" dirty="0"/>
              <a:t>What work did you do or are proposing to do (for a proposal)?</a:t>
            </a:r>
          </a:p>
        </p:txBody>
      </p:sp>
    </p:spTree>
    <p:extLst>
      <p:ext uri="{BB962C8B-B14F-4D97-AF65-F5344CB8AC3E}">
        <p14:creationId xmlns:p14="http://schemas.microsoft.com/office/powerpoint/2010/main" val="78978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Extremely important</a:t>
            </a:r>
          </a:p>
          <a:p>
            <a:r>
              <a:rPr lang="en-US" dirty="0"/>
              <a:t>Show how your work has changed our understanding of the world</a:t>
            </a:r>
          </a:p>
          <a:p>
            <a:r>
              <a:rPr lang="en-US" dirty="0"/>
              <a:t>Map back your resolution to your opening</a:t>
            </a:r>
          </a:p>
          <a:p>
            <a:pPr lvl="1"/>
            <a:r>
              <a:rPr lang="en-US" dirty="0"/>
              <a:t>It must say something about the larger problem you identified there</a:t>
            </a:r>
          </a:p>
          <a:p>
            <a:r>
              <a:rPr lang="en-US" dirty="0"/>
              <a:t>Your conclusion should address a topic as wide as your opening</a:t>
            </a:r>
          </a:p>
        </p:txBody>
      </p:sp>
    </p:spTree>
    <p:extLst>
      <p:ext uri="{BB962C8B-B14F-4D97-AF65-F5344CB8AC3E}">
        <p14:creationId xmlns:p14="http://schemas.microsoft.com/office/powerpoint/2010/main" val="948424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Hourglass structure</a:t>
            </a:r>
          </a:p>
        </p:txBody>
      </p:sp>
      <p:pic>
        <p:nvPicPr>
          <p:cNvPr id="4" name="Content Placeholder 3" descr="hourglas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04" r="-56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18525892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130</TotalTime>
  <Words>592</Words>
  <Application>Microsoft Office PowerPoint</Application>
  <PresentationFormat>On-screen Show (4:3)</PresentationFormat>
  <Paragraphs>88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 Black </vt:lpstr>
      <vt:lpstr>Chapter 4: Story structures</vt:lpstr>
      <vt:lpstr>From</vt:lpstr>
      <vt:lpstr>The elements of a story’s structure</vt:lpstr>
      <vt:lpstr>Hourglass structure</vt:lpstr>
      <vt:lpstr>Opening</vt:lpstr>
      <vt:lpstr>Challenge</vt:lpstr>
      <vt:lpstr>Action</vt:lpstr>
      <vt:lpstr>Resolution</vt:lpstr>
      <vt:lpstr>Hourglass structure</vt:lpstr>
      <vt:lpstr>Four core story structures</vt:lpstr>
      <vt:lpstr>OCAR</vt:lpstr>
      <vt:lpstr>ABDCE</vt:lpstr>
      <vt:lpstr>ABDCE</vt:lpstr>
      <vt:lpstr>A good story is circular</vt:lpstr>
      <vt:lpstr>LD</vt:lpstr>
      <vt:lpstr>LDR</vt:lpstr>
      <vt:lpstr>Story structure in science writing</vt:lpstr>
      <vt:lpstr>Story structure in science writing</vt:lpstr>
      <vt:lpstr>Story structure in science writing</vt:lpstr>
    </vt:vector>
  </TitlesOfParts>
  <Company>FBK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Story structures</dc:title>
  <dc:creator>Sylvie Noel</dc:creator>
  <cp:lastModifiedBy>avis</cp:lastModifiedBy>
  <cp:revision>15</cp:revision>
  <dcterms:created xsi:type="dcterms:W3CDTF">2013-05-13T11:37:04Z</dcterms:created>
  <dcterms:modified xsi:type="dcterms:W3CDTF">2017-04-24T02:32:22Z</dcterms:modified>
</cp:coreProperties>
</file>