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5161" r:id="rId1"/>
  </p:sldMasterIdLst>
  <p:notesMasterIdLst>
    <p:notesMasterId r:id="rId28"/>
  </p:notesMasterIdLst>
  <p:sldIdLst>
    <p:sldId id="289" r:id="rId2"/>
    <p:sldId id="290" r:id="rId3"/>
    <p:sldId id="291" r:id="rId4"/>
    <p:sldId id="288" r:id="rId5"/>
    <p:sldId id="293" r:id="rId6"/>
    <p:sldId id="286" r:id="rId7"/>
    <p:sldId id="257" r:id="rId8"/>
    <p:sldId id="267" r:id="rId9"/>
    <p:sldId id="263" r:id="rId10"/>
    <p:sldId id="264" r:id="rId11"/>
    <p:sldId id="266" r:id="rId12"/>
    <p:sldId id="268" r:id="rId13"/>
    <p:sldId id="265" r:id="rId14"/>
    <p:sldId id="295" r:id="rId15"/>
    <p:sldId id="269" r:id="rId16"/>
    <p:sldId id="259" r:id="rId17"/>
    <p:sldId id="275" r:id="rId18"/>
    <p:sldId id="260" r:id="rId19"/>
    <p:sldId id="278" r:id="rId20"/>
    <p:sldId id="280" r:id="rId21"/>
    <p:sldId id="261" r:id="rId22"/>
    <p:sldId id="283" r:id="rId23"/>
    <p:sldId id="284" r:id="rId24"/>
    <p:sldId id="285" r:id="rId25"/>
    <p:sldId id="287" r:id="rId26"/>
    <p:sldId id="294"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1480"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792"/>
    </p:cViewPr>
  </p:sorterViewPr>
  <p:notesViewPr>
    <p:cSldViewPr snapToGrid="0" snapToObjects="1">
      <p:cViewPr>
        <p:scale>
          <a:sx n="150" d="100"/>
          <a:sy n="150" d="100"/>
        </p:scale>
        <p:origin x="-1856" y="3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ADD1C-22CA-3249-B87E-8A517A930F9D}" type="datetimeFigureOut">
              <a:rPr lang="en-US" smtClean="0"/>
              <a:t>4/17/2017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AE6719-5C4D-C243-B0CD-2999C3433CBE}" type="slidenum">
              <a:rPr lang="en-US" smtClean="0"/>
              <a:t>‹#›</a:t>
            </a:fld>
            <a:endParaRPr lang="en-US"/>
          </a:p>
        </p:txBody>
      </p:sp>
    </p:spTree>
    <p:extLst>
      <p:ext uri="{BB962C8B-B14F-4D97-AF65-F5344CB8AC3E}">
        <p14:creationId xmlns:p14="http://schemas.microsoft.com/office/powerpoint/2010/main" val="7070752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AE6719-5C4D-C243-B0CD-2999C3433CBE}" type="slidenum">
              <a:rPr lang="en-US" smtClean="0"/>
              <a:t>1</a:t>
            </a:fld>
            <a:endParaRPr lang="en-US"/>
          </a:p>
        </p:txBody>
      </p:sp>
    </p:spTree>
    <p:extLst>
      <p:ext uri="{BB962C8B-B14F-4D97-AF65-F5344CB8AC3E}">
        <p14:creationId xmlns:p14="http://schemas.microsoft.com/office/powerpoint/2010/main" val="363892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AE6719-5C4D-C243-B0CD-2999C3433CBE}" type="slidenum">
              <a:rPr lang="en-US" smtClean="0"/>
              <a:t>11</a:t>
            </a:fld>
            <a:endParaRPr lang="en-US"/>
          </a:p>
        </p:txBody>
      </p:sp>
    </p:spTree>
    <p:extLst>
      <p:ext uri="{BB962C8B-B14F-4D97-AF65-F5344CB8AC3E}">
        <p14:creationId xmlns:p14="http://schemas.microsoft.com/office/powerpoint/2010/main" val="2123773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AE6719-5C4D-C243-B0CD-2999C3433CBE}" type="slidenum">
              <a:rPr lang="en-US" smtClean="0"/>
              <a:t>12</a:t>
            </a:fld>
            <a:endParaRPr lang="en-US"/>
          </a:p>
        </p:txBody>
      </p:sp>
    </p:spTree>
    <p:extLst>
      <p:ext uri="{BB962C8B-B14F-4D97-AF65-F5344CB8AC3E}">
        <p14:creationId xmlns:p14="http://schemas.microsoft.com/office/powerpoint/2010/main" val="730329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abstract in a thesis can be fairly long but it will be limited for a conference paper and for a journal paper. Here is where every word counts. </a:t>
            </a:r>
          </a:p>
          <a:p>
            <a:endParaRPr lang="en-US" dirty="0"/>
          </a:p>
          <a:p>
            <a:r>
              <a:rPr lang="en-US" dirty="0"/>
              <a:t>It will possibly be the last thing you write because it is a tiny version of your paper</a:t>
            </a:r>
          </a:p>
        </p:txBody>
      </p:sp>
      <p:sp>
        <p:nvSpPr>
          <p:cNvPr id="4" name="Slide Number Placeholder 3"/>
          <p:cNvSpPr>
            <a:spLocks noGrp="1"/>
          </p:cNvSpPr>
          <p:nvPr>
            <p:ph type="sldNum" sz="quarter" idx="10"/>
          </p:nvPr>
        </p:nvSpPr>
        <p:spPr/>
        <p:txBody>
          <a:bodyPr/>
          <a:lstStyle/>
          <a:p>
            <a:fld id="{BCAE6719-5C4D-C243-B0CD-2999C3433CBE}" type="slidenum">
              <a:rPr lang="en-US" smtClean="0"/>
              <a:t>13</a:t>
            </a:fld>
            <a:endParaRPr lang="en-US"/>
          </a:p>
        </p:txBody>
      </p:sp>
    </p:spTree>
    <p:extLst>
      <p:ext uri="{BB962C8B-B14F-4D97-AF65-F5344CB8AC3E}">
        <p14:creationId xmlns:p14="http://schemas.microsoft.com/office/powerpoint/2010/main" val="3527125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first sentence to establish what this paper is going to be about and why it is important.</a:t>
            </a:r>
          </a:p>
          <a:p>
            <a:endParaRPr lang="en-US" dirty="0"/>
          </a:p>
          <a:p>
            <a:r>
              <a:rPr lang="en-US" dirty="0"/>
              <a:t>Papers in the introductory part should be presented in a funnel shape: you begin with the papers that are the most remote with regards to your hypothesis and end with the papers that are the closest to what you are going to study. </a:t>
            </a:r>
          </a:p>
          <a:p>
            <a:endParaRPr lang="en-US" dirty="0"/>
          </a:p>
          <a:p>
            <a:r>
              <a:rPr lang="en-US" dirty="0"/>
              <a:t>Finally, and this is true of all of the sections, not just the introduction, you should try to adhere to the structure mentioned here:</a:t>
            </a:r>
          </a:p>
          <a:p>
            <a:r>
              <a:rPr lang="en-US" dirty="0"/>
              <a:t> * start with telling people what you are going to talk about (e.g., research has shown that people who see red get angry)</a:t>
            </a:r>
          </a:p>
          <a:p>
            <a:pPr marL="171450" indent="-171450">
              <a:buFontTx/>
              <a:buChar char="•"/>
            </a:pPr>
            <a:r>
              <a:rPr lang="en-US" dirty="0"/>
              <a:t>Present what you want to say (e.g. Jones found that red makes people angry when they had to read text on it; Davies found that people who had to make a choice were angrier if they were in a red than in a green room)</a:t>
            </a:r>
          </a:p>
          <a:p>
            <a:pPr marL="171450" indent="-171450">
              <a:buFontTx/>
              <a:buChar char="•"/>
            </a:pPr>
            <a:r>
              <a:rPr lang="en-US" dirty="0"/>
              <a:t>Resume your argument and link to the next part (if red makes people angry, research suggests that green makes people mellow)</a:t>
            </a:r>
          </a:p>
        </p:txBody>
      </p:sp>
      <p:sp>
        <p:nvSpPr>
          <p:cNvPr id="4" name="Slide Number Placeholder 3"/>
          <p:cNvSpPr>
            <a:spLocks noGrp="1"/>
          </p:cNvSpPr>
          <p:nvPr>
            <p:ph type="sldNum" sz="quarter" idx="10"/>
          </p:nvPr>
        </p:nvSpPr>
        <p:spPr/>
        <p:txBody>
          <a:bodyPr/>
          <a:lstStyle/>
          <a:p>
            <a:fld id="{BCAE6719-5C4D-C243-B0CD-2999C3433CBE}" type="slidenum">
              <a:rPr lang="en-US" smtClean="0"/>
              <a:t>15</a:t>
            </a:fld>
            <a:endParaRPr lang="en-US"/>
          </a:p>
        </p:txBody>
      </p:sp>
    </p:spTree>
    <p:extLst>
      <p:ext uri="{BB962C8B-B14F-4D97-AF65-F5344CB8AC3E}">
        <p14:creationId xmlns:p14="http://schemas.microsoft.com/office/powerpoint/2010/main" val="18956320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methods section is the easiest part to write because it is just a description of what you have done in such a way that other people will be able to redo your experiment if they want to. </a:t>
            </a:r>
          </a:p>
        </p:txBody>
      </p:sp>
      <p:sp>
        <p:nvSpPr>
          <p:cNvPr id="4" name="Slide Number Placeholder 3"/>
          <p:cNvSpPr>
            <a:spLocks noGrp="1"/>
          </p:cNvSpPr>
          <p:nvPr>
            <p:ph type="sldNum" sz="quarter" idx="10"/>
          </p:nvPr>
        </p:nvSpPr>
        <p:spPr/>
        <p:txBody>
          <a:bodyPr/>
          <a:lstStyle/>
          <a:p>
            <a:fld id="{BCAE6719-5C4D-C243-B0CD-2999C3433CBE}" type="slidenum">
              <a:rPr lang="en-US" smtClean="0"/>
              <a:t>16</a:t>
            </a:fld>
            <a:endParaRPr lang="en-US"/>
          </a:p>
        </p:txBody>
      </p:sp>
    </p:spTree>
    <p:extLst>
      <p:ext uri="{BB962C8B-B14F-4D97-AF65-F5344CB8AC3E}">
        <p14:creationId xmlns:p14="http://schemas.microsoft.com/office/powerpoint/2010/main" val="38007784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you should describe the type of analysis you are using, whether it is statistical or qualitative. If it is some statistics and is well known, you just have to give the name and any details needed (a 2 X 4 </a:t>
            </a:r>
            <a:r>
              <a:rPr lang="en-US" dirty="0" err="1"/>
              <a:t>anova</a:t>
            </a:r>
            <a:r>
              <a:rPr lang="en-US" dirty="0"/>
              <a:t>). If it is an obscure stats, then you will have to go into some detail about what it is and how it works.</a:t>
            </a:r>
          </a:p>
          <a:p>
            <a:endParaRPr lang="en-US" dirty="0"/>
          </a:p>
          <a:p>
            <a:r>
              <a:rPr lang="en-US" dirty="0"/>
              <a:t>If it is qualitative, again, depending on how well known it is, you will have to give more or less detail about it.</a:t>
            </a:r>
          </a:p>
        </p:txBody>
      </p:sp>
      <p:sp>
        <p:nvSpPr>
          <p:cNvPr id="4" name="Slide Number Placeholder 3"/>
          <p:cNvSpPr>
            <a:spLocks noGrp="1"/>
          </p:cNvSpPr>
          <p:nvPr>
            <p:ph type="sldNum" sz="quarter" idx="10"/>
          </p:nvPr>
        </p:nvSpPr>
        <p:spPr/>
        <p:txBody>
          <a:bodyPr/>
          <a:lstStyle/>
          <a:p>
            <a:fld id="{BCAE6719-5C4D-C243-B0CD-2999C3433CBE}" type="slidenum">
              <a:rPr lang="en-US" smtClean="0"/>
              <a:t>17</a:t>
            </a:fld>
            <a:endParaRPr lang="en-US"/>
          </a:p>
        </p:txBody>
      </p:sp>
    </p:spTree>
    <p:extLst>
      <p:ext uri="{BB962C8B-B14F-4D97-AF65-F5344CB8AC3E}">
        <p14:creationId xmlns:p14="http://schemas.microsoft.com/office/powerpoint/2010/main" val="7611435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section where you will be telling everyone how you advanced science, or as we know it, the FUN part of the paper.</a:t>
            </a:r>
          </a:p>
        </p:txBody>
      </p:sp>
      <p:sp>
        <p:nvSpPr>
          <p:cNvPr id="4" name="Slide Number Placeholder 3"/>
          <p:cNvSpPr>
            <a:spLocks noGrp="1"/>
          </p:cNvSpPr>
          <p:nvPr>
            <p:ph type="sldNum" sz="quarter" idx="10"/>
          </p:nvPr>
        </p:nvSpPr>
        <p:spPr/>
        <p:txBody>
          <a:bodyPr/>
          <a:lstStyle/>
          <a:p>
            <a:fld id="{BCAE6719-5C4D-C243-B0CD-2999C3433CBE}" type="slidenum">
              <a:rPr lang="en-US" smtClean="0"/>
              <a:t>18</a:t>
            </a:fld>
            <a:endParaRPr lang="en-US"/>
          </a:p>
        </p:txBody>
      </p:sp>
    </p:spTree>
    <p:extLst>
      <p:ext uri="{BB962C8B-B14F-4D97-AF65-F5344CB8AC3E}">
        <p14:creationId xmlns:p14="http://schemas.microsoft.com/office/powerpoint/2010/main" val="36388971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if you just mentioned your analysis approach in the previous section, you should remind people what approach you used here, especially if it is something exotic, because (1) people may read your paper in disorder (2) people may take a break between reading the two sections</a:t>
            </a:r>
          </a:p>
          <a:p>
            <a:endParaRPr lang="en-US" dirty="0"/>
          </a:p>
          <a:p>
            <a:r>
              <a:rPr lang="en-US" dirty="0"/>
              <a:t>When you present your results, always start with the most important first, that is the ones that answer your hypotheses or your questions. And clearly note what the results mean (e.g., do they support your hypothesis). In second place, you will present things like if there are results that either support/contradict a theory in the area, or results that support or contradict other researchers’ studies, or if you get unexpected but interesting results for the area under study. And in third place, you will present anything else that you found. </a:t>
            </a:r>
          </a:p>
          <a:p>
            <a:endParaRPr lang="en-US" dirty="0"/>
          </a:p>
          <a:p>
            <a:r>
              <a:rPr lang="en-US" dirty="0"/>
              <a:t>And when you present results, do so in a way that makes it clear what the results are. For example, if you are presenting quantitative data, then clearly say that Group A was faster at typing their answers than Group B; don’t just say that they were different. And present your statistical results in the appropriate shorthand. If you are presenting qualitative data, then you could indicate for example how many people talked about this issue out of the total group.  </a:t>
            </a:r>
          </a:p>
          <a:p>
            <a:endParaRPr lang="en-US" dirty="0"/>
          </a:p>
          <a:p>
            <a:r>
              <a:rPr lang="en-US" dirty="0"/>
              <a:t>Tables and figures are there to make it easier to understand your results. Use them! </a:t>
            </a:r>
          </a:p>
        </p:txBody>
      </p:sp>
      <p:sp>
        <p:nvSpPr>
          <p:cNvPr id="4" name="Slide Number Placeholder 3"/>
          <p:cNvSpPr>
            <a:spLocks noGrp="1"/>
          </p:cNvSpPr>
          <p:nvPr>
            <p:ph type="sldNum" sz="quarter" idx="10"/>
          </p:nvPr>
        </p:nvSpPr>
        <p:spPr/>
        <p:txBody>
          <a:bodyPr/>
          <a:lstStyle/>
          <a:p>
            <a:fld id="{BCAE6719-5C4D-C243-B0CD-2999C3433CBE}" type="slidenum">
              <a:rPr lang="en-US" smtClean="0"/>
              <a:t>19</a:t>
            </a:fld>
            <a:endParaRPr lang="en-US"/>
          </a:p>
        </p:txBody>
      </p:sp>
    </p:spTree>
    <p:extLst>
      <p:ext uri="{BB962C8B-B14F-4D97-AF65-F5344CB8AC3E}">
        <p14:creationId xmlns:p14="http://schemas.microsoft.com/office/powerpoint/2010/main" val="2723258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Present your hypotheses/questions in order, with the pertinent results. Do your results support or contradict your hypothesis?</a:t>
            </a:r>
          </a:p>
          <a:p>
            <a:endParaRPr lang="en-US" dirty="0"/>
          </a:p>
          <a:p>
            <a:r>
              <a:rPr lang="en-US" dirty="0"/>
              <a:t> Do they support or contradict research done by other people? It is important to link your results to what other people have found. </a:t>
            </a:r>
          </a:p>
          <a:p>
            <a:endParaRPr lang="en-US" dirty="0"/>
          </a:p>
          <a:p>
            <a:r>
              <a:rPr lang="en-US" dirty="0"/>
              <a:t>What do these results mean, practically speaking? This is where you can make suggestions to practitioners, for example. </a:t>
            </a:r>
          </a:p>
          <a:p>
            <a:endParaRPr lang="en-US" dirty="0"/>
          </a:p>
          <a:p>
            <a:r>
              <a:rPr lang="en-US" dirty="0"/>
              <a:t>Your study cannot cover every possible combinations of variables and user populations. You may also have noticed something that you should have measured during the study or that you should have controlled. Now is the time to list your study’s limits. Was your sample too small? Was your population a group of students?</a:t>
            </a:r>
          </a:p>
          <a:p>
            <a:endParaRPr lang="en-US" dirty="0"/>
          </a:p>
          <a:p>
            <a:r>
              <a:rPr lang="en-US" dirty="0"/>
              <a:t>Finally you will suggest possible studies in the future. </a:t>
            </a:r>
          </a:p>
          <a:p>
            <a:endParaRPr lang="en-US" dirty="0"/>
          </a:p>
        </p:txBody>
      </p:sp>
      <p:sp>
        <p:nvSpPr>
          <p:cNvPr id="4" name="Slide Number Placeholder 3"/>
          <p:cNvSpPr>
            <a:spLocks noGrp="1"/>
          </p:cNvSpPr>
          <p:nvPr>
            <p:ph type="sldNum" sz="quarter" idx="10"/>
          </p:nvPr>
        </p:nvSpPr>
        <p:spPr/>
        <p:txBody>
          <a:bodyPr/>
          <a:lstStyle/>
          <a:p>
            <a:fld id="{BCAE6719-5C4D-C243-B0CD-2999C3433CBE}" type="slidenum">
              <a:rPr lang="en-US" smtClean="0"/>
              <a:t>20</a:t>
            </a:fld>
            <a:endParaRPr lang="en-US"/>
          </a:p>
        </p:txBody>
      </p:sp>
    </p:spTree>
    <p:extLst>
      <p:ext uri="{BB962C8B-B14F-4D97-AF65-F5344CB8AC3E}">
        <p14:creationId xmlns:p14="http://schemas.microsoft.com/office/powerpoint/2010/main" val="24133280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there are a few sections that don’t require too much thought to create.</a:t>
            </a:r>
          </a:p>
        </p:txBody>
      </p:sp>
      <p:sp>
        <p:nvSpPr>
          <p:cNvPr id="4" name="Slide Number Placeholder 3"/>
          <p:cNvSpPr>
            <a:spLocks noGrp="1"/>
          </p:cNvSpPr>
          <p:nvPr>
            <p:ph type="sldNum" sz="quarter" idx="10"/>
          </p:nvPr>
        </p:nvSpPr>
        <p:spPr/>
        <p:txBody>
          <a:bodyPr/>
          <a:lstStyle/>
          <a:p>
            <a:fld id="{BCAE6719-5C4D-C243-B0CD-2999C3433CBE}" type="slidenum">
              <a:rPr lang="en-US" smtClean="0"/>
              <a:t>21</a:t>
            </a:fld>
            <a:endParaRPr lang="en-US"/>
          </a:p>
        </p:txBody>
      </p:sp>
    </p:spTree>
    <p:extLst>
      <p:ext uri="{BB962C8B-B14F-4D97-AF65-F5344CB8AC3E}">
        <p14:creationId xmlns:p14="http://schemas.microsoft.com/office/powerpoint/2010/main" val="2739363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Hopefully, by the end of the seminar you will have a clearer understanding of</a:t>
            </a:r>
          </a:p>
          <a:p>
            <a:pPr marL="171450" indent="-171450">
              <a:buFontTx/>
              <a:buChar char="•"/>
            </a:pPr>
            <a:r>
              <a:rPr lang="en-US" dirty="0"/>
              <a:t>What goes into a research paper or thesis</a:t>
            </a:r>
          </a:p>
          <a:p>
            <a:pPr marL="171450" indent="-171450">
              <a:buFontTx/>
              <a:buChar char="•"/>
            </a:pPr>
            <a:r>
              <a:rPr lang="en-US" dirty="0"/>
              <a:t>How to structure your paper overall, how to structure each section and subsection, and how to structure your paragraphs</a:t>
            </a:r>
          </a:p>
          <a:p>
            <a:pPr marL="171450" indent="-171450">
              <a:buFontTx/>
              <a:buChar char="•"/>
            </a:pPr>
            <a:r>
              <a:rPr lang="en-US" dirty="0"/>
              <a:t>And how to present a compelling story in your paper or thesis</a:t>
            </a:r>
          </a:p>
        </p:txBody>
      </p:sp>
      <p:sp>
        <p:nvSpPr>
          <p:cNvPr id="4" name="Slide Number Placeholder 3"/>
          <p:cNvSpPr>
            <a:spLocks noGrp="1"/>
          </p:cNvSpPr>
          <p:nvPr>
            <p:ph type="sldNum" sz="quarter" idx="10"/>
          </p:nvPr>
        </p:nvSpPr>
        <p:spPr/>
        <p:txBody>
          <a:bodyPr/>
          <a:lstStyle/>
          <a:p>
            <a:fld id="{BCAE6719-5C4D-C243-B0CD-2999C3433CBE}" type="slidenum">
              <a:rPr lang="en-US" smtClean="0"/>
              <a:t>2</a:t>
            </a:fld>
            <a:endParaRPr lang="en-US"/>
          </a:p>
        </p:txBody>
      </p:sp>
    </p:spTree>
    <p:extLst>
      <p:ext uri="{BB962C8B-B14F-4D97-AF65-F5344CB8AC3E}">
        <p14:creationId xmlns:p14="http://schemas.microsoft.com/office/powerpoint/2010/main" val="32588074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your thanks to the people who helped you do this study. In a thesis, the acknowledgements will actually be at the beginning of the paper. </a:t>
            </a:r>
          </a:p>
        </p:txBody>
      </p:sp>
      <p:sp>
        <p:nvSpPr>
          <p:cNvPr id="4" name="Slide Number Placeholder 3"/>
          <p:cNvSpPr>
            <a:spLocks noGrp="1"/>
          </p:cNvSpPr>
          <p:nvPr>
            <p:ph type="sldNum" sz="quarter" idx="10"/>
          </p:nvPr>
        </p:nvSpPr>
        <p:spPr/>
        <p:txBody>
          <a:bodyPr/>
          <a:lstStyle/>
          <a:p>
            <a:fld id="{BCAE6719-5C4D-C243-B0CD-2999C3433CBE}" type="slidenum">
              <a:rPr lang="en-US" smtClean="0"/>
              <a:t>22</a:t>
            </a:fld>
            <a:endParaRPr lang="en-US"/>
          </a:p>
        </p:txBody>
      </p:sp>
    </p:spTree>
    <p:extLst>
      <p:ext uri="{BB962C8B-B14F-4D97-AF65-F5344CB8AC3E}">
        <p14:creationId xmlns:p14="http://schemas.microsoft.com/office/powerpoint/2010/main" val="18380354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reference section is not a bibliographic list. </a:t>
            </a:r>
          </a:p>
        </p:txBody>
      </p:sp>
      <p:sp>
        <p:nvSpPr>
          <p:cNvPr id="4" name="Slide Number Placeholder 3"/>
          <p:cNvSpPr>
            <a:spLocks noGrp="1"/>
          </p:cNvSpPr>
          <p:nvPr>
            <p:ph type="sldNum" sz="quarter" idx="10"/>
          </p:nvPr>
        </p:nvSpPr>
        <p:spPr/>
        <p:txBody>
          <a:bodyPr/>
          <a:lstStyle/>
          <a:p>
            <a:fld id="{BCAE6719-5C4D-C243-B0CD-2999C3433CBE}" type="slidenum">
              <a:rPr lang="en-US" smtClean="0"/>
              <a:t>23</a:t>
            </a:fld>
            <a:endParaRPr lang="en-US"/>
          </a:p>
        </p:txBody>
      </p:sp>
    </p:spTree>
    <p:extLst>
      <p:ext uri="{BB962C8B-B14F-4D97-AF65-F5344CB8AC3E}">
        <p14:creationId xmlns:p14="http://schemas.microsoft.com/office/powerpoint/2010/main" val="18247184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appendix section is to add anything that will help people understand your study.</a:t>
            </a:r>
          </a:p>
        </p:txBody>
      </p:sp>
      <p:sp>
        <p:nvSpPr>
          <p:cNvPr id="4" name="Slide Number Placeholder 3"/>
          <p:cNvSpPr>
            <a:spLocks noGrp="1"/>
          </p:cNvSpPr>
          <p:nvPr>
            <p:ph type="sldNum" sz="quarter" idx="10"/>
          </p:nvPr>
        </p:nvSpPr>
        <p:spPr/>
        <p:txBody>
          <a:bodyPr/>
          <a:lstStyle/>
          <a:p>
            <a:fld id="{BCAE6719-5C4D-C243-B0CD-2999C3433CBE}" type="slidenum">
              <a:rPr lang="en-US" smtClean="0"/>
              <a:t>24</a:t>
            </a:fld>
            <a:endParaRPr lang="en-US"/>
          </a:p>
        </p:txBody>
      </p:sp>
    </p:spTree>
    <p:extLst>
      <p:ext uri="{BB962C8B-B14F-4D97-AF65-F5344CB8AC3E}">
        <p14:creationId xmlns:p14="http://schemas.microsoft.com/office/powerpoint/2010/main" val="2785069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AE6719-5C4D-C243-B0CD-2999C3433CBE}" type="slidenum">
              <a:rPr lang="en-US" smtClean="0"/>
              <a:t>25</a:t>
            </a:fld>
            <a:endParaRPr lang="en-US"/>
          </a:p>
        </p:txBody>
      </p:sp>
    </p:spTree>
    <p:extLst>
      <p:ext uri="{BB962C8B-B14F-4D97-AF65-F5344CB8AC3E}">
        <p14:creationId xmlns:p14="http://schemas.microsoft.com/office/powerpoint/2010/main" val="2340209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no magic way to become a great writer. The only way to get there is to practice. </a:t>
            </a:r>
          </a:p>
          <a:p>
            <a:endParaRPr lang="en-US" dirty="0"/>
          </a:p>
          <a:p>
            <a:r>
              <a:rPr lang="en-US" dirty="0"/>
              <a:t>But you can also get tips from others through a variety of ways. Give your draft to someone to read and critique. If you come across a paper that is well written, sit down and look at how that person wrote their paper. And of course there is the tried and true method of reading books about writing. There are plenty out there.</a:t>
            </a:r>
          </a:p>
          <a:p>
            <a:endParaRPr lang="en-US" dirty="0"/>
          </a:p>
        </p:txBody>
      </p:sp>
      <p:sp>
        <p:nvSpPr>
          <p:cNvPr id="4" name="Slide Number Placeholder 3"/>
          <p:cNvSpPr>
            <a:spLocks noGrp="1"/>
          </p:cNvSpPr>
          <p:nvPr>
            <p:ph type="sldNum" sz="quarter" idx="10"/>
          </p:nvPr>
        </p:nvSpPr>
        <p:spPr/>
        <p:txBody>
          <a:bodyPr/>
          <a:lstStyle/>
          <a:p>
            <a:fld id="{BCAE6719-5C4D-C243-B0CD-2999C3433CBE}" type="slidenum">
              <a:rPr lang="en-US" smtClean="0"/>
              <a:t>3</a:t>
            </a:fld>
            <a:endParaRPr lang="en-US"/>
          </a:p>
        </p:txBody>
      </p:sp>
    </p:spTree>
    <p:extLst>
      <p:ext uri="{BB962C8B-B14F-4D97-AF65-F5344CB8AC3E}">
        <p14:creationId xmlns:p14="http://schemas.microsoft.com/office/powerpoint/2010/main" val="1389006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I am going to review the different parts of a paper and try to present what should go in each of these sections</a:t>
            </a:r>
          </a:p>
        </p:txBody>
      </p:sp>
      <p:sp>
        <p:nvSpPr>
          <p:cNvPr id="4" name="Slide Number Placeholder 3"/>
          <p:cNvSpPr>
            <a:spLocks noGrp="1"/>
          </p:cNvSpPr>
          <p:nvPr>
            <p:ph type="sldNum" sz="quarter" idx="10"/>
          </p:nvPr>
        </p:nvSpPr>
        <p:spPr/>
        <p:txBody>
          <a:bodyPr/>
          <a:lstStyle/>
          <a:p>
            <a:fld id="{BCAE6719-5C4D-C243-B0CD-2999C3433CBE}" type="slidenum">
              <a:rPr lang="en-US" smtClean="0"/>
              <a:t>5</a:t>
            </a:fld>
            <a:endParaRPr lang="en-US"/>
          </a:p>
        </p:txBody>
      </p:sp>
    </p:spTree>
    <p:extLst>
      <p:ext uri="{BB962C8B-B14F-4D97-AF65-F5344CB8AC3E}">
        <p14:creationId xmlns:p14="http://schemas.microsoft.com/office/powerpoint/2010/main" val="330924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If you are describing a system, app, software, etc., that you built, things will be somewhat different. That kind of paper will still have an introduction but then it will have a description of your system, possibly followed by some tests of said system. The discussion or conclusion can contain a discussion of how your system differs from/improves upon other options out there, or how the system can still be improved, or where future work will be done, or how it will be or is being deployed. </a:t>
            </a:r>
          </a:p>
          <a:p>
            <a:endParaRPr lang="en-US" baseline="0" dirty="0"/>
          </a:p>
          <a:p>
            <a:r>
              <a:rPr lang="en-US" dirty="0"/>
              <a:t>Sections in parentheses are optional</a:t>
            </a:r>
          </a:p>
        </p:txBody>
      </p:sp>
      <p:sp>
        <p:nvSpPr>
          <p:cNvPr id="4" name="Slide Number Placeholder 3"/>
          <p:cNvSpPr>
            <a:spLocks noGrp="1"/>
          </p:cNvSpPr>
          <p:nvPr>
            <p:ph type="sldNum" sz="quarter" idx="10"/>
          </p:nvPr>
        </p:nvSpPr>
        <p:spPr/>
        <p:txBody>
          <a:bodyPr/>
          <a:lstStyle/>
          <a:p>
            <a:fld id="{BCAE6719-5C4D-C243-B0CD-2999C3433CBE}" type="slidenum">
              <a:rPr lang="en-US" smtClean="0"/>
              <a:t>6</a:t>
            </a:fld>
            <a:endParaRPr lang="en-US"/>
          </a:p>
        </p:txBody>
      </p:sp>
    </p:spTree>
    <p:extLst>
      <p:ext uri="{BB962C8B-B14F-4D97-AF65-F5344CB8AC3E}">
        <p14:creationId xmlns:p14="http://schemas.microsoft.com/office/powerpoint/2010/main" val="2063251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first sections that people will come across so this is where you will be selling your research to people. </a:t>
            </a:r>
          </a:p>
        </p:txBody>
      </p:sp>
      <p:sp>
        <p:nvSpPr>
          <p:cNvPr id="4" name="Slide Number Placeholder 3"/>
          <p:cNvSpPr>
            <a:spLocks noGrp="1"/>
          </p:cNvSpPr>
          <p:nvPr>
            <p:ph type="sldNum" sz="quarter" idx="10"/>
          </p:nvPr>
        </p:nvSpPr>
        <p:spPr/>
        <p:txBody>
          <a:bodyPr/>
          <a:lstStyle/>
          <a:p>
            <a:fld id="{BCAE6719-5C4D-C243-B0CD-2999C3433CBE}" type="slidenum">
              <a:rPr lang="en-US" smtClean="0"/>
              <a:t>7</a:t>
            </a:fld>
            <a:endParaRPr lang="en-US"/>
          </a:p>
        </p:txBody>
      </p:sp>
    </p:spTree>
    <p:extLst>
      <p:ext uri="{BB962C8B-B14F-4D97-AF65-F5344CB8AC3E}">
        <p14:creationId xmlns:p14="http://schemas.microsoft.com/office/powerpoint/2010/main" val="3458904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important that you make the title clear as to what the content of your paper is so that those people who are working in the same area as you are will be motivated to read your paper. How do you this?</a:t>
            </a:r>
          </a:p>
        </p:txBody>
      </p:sp>
      <p:sp>
        <p:nvSpPr>
          <p:cNvPr id="4" name="Slide Number Placeholder 3"/>
          <p:cNvSpPr>
            <a:spLocks noGrp="1"/>
          </p:cNvSpPr>
          <p:nvPr>
            <p:ph type="sldNum" sz="quarter" idx="10"/>
          </p:nvPr>
        </p:nvSpPr>
        <p:spPr/>
        <p:txBody>
          <a:bodyPr/>
          <a:lstStyle/>
          <a:p>
            <a:fld id="{BCAE6719-5C4D-C243-B0CD-2999C3433CBE}" type="slidenum">
              <a:rPr lang="en-US" smtClean="0"/>
              <a:t>8</a:t>
            </a:fld>
            <a:endParaRPr lang="en-US"/>
          </a:p>
        </p:txBody>
      </p:sp>
    </p:spTree>
    <p:extLst>
      <p:ext uri="{BB962C8B-B14F-4D97-AF65-F5344CB8AC3E}">
        <p14:creationId xmlns:p14="http://schemas.microsoft.com/office/powerpoint/2010/main" val="1868528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Independent variable: the factors you manipulated</a:t>
            </a:r>
          </a:p>
          <a:p>
            <a:r>
              <a:rPr lang="en-US" dirty="0"/>
              <a:t>Dependent variables: the parameters you measured</a:t>
            </a:r>
          </a:p>
          <a:p>
            <a:r>
              <a:rPr lang="en-US" dirty="0"/>
              <a:t>The population you sampled</a:t>
            </a:r>
          </a:p>
          <a:p>
            <a:endParaRPr lang="en-US" dirty="0"/>
          </a:p>
          <a:p>
            <a:r>
              <a:rPr lang="en-US" dirty="0"/>
              <a:t>By putting in your paper what it was you studied and who you studied. You may even add your results in your title.</a:t>
            </a:r>
          </a:p>
        </p:txBody>
      </p:sp>
      <p:sp>
        <p:nvSpPr>
          <p:cNvPr id="4" name="Slide Number Placeholder 3"/>
          <p:cNvSpPr>
            <a:spLocks noGrp="1"/>
          </p:cNvSpPr>
          <p:nvPr>
            <p:ph type="sldNum" sz="quarter" idx="10"/>
          </p:nvPr>
        </p:nvSpPr>
        <p:spPr/>
        <p:txBody>
          <a:bodyPr/>
          <a:lstStyle/>
          <a:p>
            <a:fld id="{BCAE6719-5C4D-C243-B0CD-2999C3433CBE}" type="slidenum">
              <a:rPr lang="en-US" smtClean="0"/>
              <a:t>9</a:t>
            </a:fld>
            <a:endParaRPr lang="en-US"/>
          </a:p>
        </p:txBody>
      </p:sp>
    </p:spTree>
    <p:extLst>
      <p:ext uri="{BB962C8B-B14F-4D97-AF65-F5344CB8AC3E}">
        <p14:creationId xmlns:p14="http://schemas.microsoft.com/office/powerpoint/2010/main" val="657762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all papers that either won best of or received an honorable mention for CHI this year.</a:t>
            </a:r>
          </a:p>
        </p:txBody>
      </p:sp>
      <p:sp>
        <p:nvSpPr>
          <p:cNvPr id="4" name="Slide Number Placeholder 3"/>
          <p:cNvSpPr>
            <a:spLocks noGrp="1"/>
          </p:cNvSpPr>
          <p:nvPr>
            <p:ph type="sldNum" sz="quarter" idx="10"/>
          </p:nvPr>
        </p:nvSpPr>
        <p:spPr/>
        <p:txBody>
          <a:bodyPr/>
          <a:lstStyle/>
          <a:p>
            <a:fld id="{BCAE6719-5C4D-C243-B0CD-2999C3433CBE}" type="slidenum">
              <a:rPr lang="en-US" smtClean="0"/>
              <a:t>10</a:t>
            </a:fld>
            <a:endParaRPr lang="en-US"/>
          </a:p>
        </p:txBody>
      </p:sp>
    </p:spTree>
    <p:extLst>
      <p:ext uri="{BB962C8B-B14F-4D97-AF65-F5344CB8AC3E}">
        <p14:creationId xmlns:p14="http://schemas.microsoft.com/office/powerpoint/2010/main" val="2646004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lang="en-US"/>
          </a:p>
        </p:txBody>
      </p:sp>
      <p:sp>
        <p:nvSpPr>
          <p:cNvPr id="4" name="Date Placeholder 3"/>
          <p:cNvSpPr>
            <a:spLocks noGrp="1"/>
          </p:cNvSpPr>
          <p:nvPr>
            <p:ph type="dt" sz="half" idx="10"/>
          </p:nvPr>
        </p:nvSpPr>
        <p:spPr/>
        <p:txBody>
          <a:bodyPr/>
          <a:lstStyle/>
          <a:p>
            <a:fld id="{8ACDB3CC-F982-40F9-8DD6-BCC9AFBF44BD}" type="datetime1">
              <a:rPr lang="en-US" smtClean="0"/>
              <a:pPr/>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r"/>
            <a:fld id="{F7886C9C-DC18-4195-8FD5-A50AA931D419}" type="slidenum">
              <a:rPr lang="en-US" smtClean="0"/>
              <a:pPr algn="r"/>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p>
            <a:fld id="{C6A3F519-D324-3345-B0A4-77FA3AC7A689}"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4A335-9150-C84B-AD18-8B014AFADBEB}"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p>
            <a:fld id="{C6A3F519-D324-3345-B0A4-77FA3AC7A689}"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4A335-9150-C84B-AD18-8B014AFADBEB}"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p>
            <a:fld id="{C6A3F519-D324-3345-B0A4-77FA3AC7A689}"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4A335-9150-C84B-AD18-8B014AFADBEB}"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Click to 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pPr/>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Date Placeholder 4"/>
          <p:cNvSpPr>
            <a:spLocks noGrp="1"/>
          </p:cNvSpPr>
          <p:nvPr>
            <p:ph type="dt" sz="half" idx="10"/>
          </p:nvPr>
        </p:nvSpPr>
        <p:spPr/>
        <p:txBody>
          <a:bodyPr/>
          <a:lstStyle/>
          <a:p>
            <a:fld id="{C6A3F519-D324-3345-B0A4-77FA3AC7A689}" type="datetimeFigureOut">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4A335-9150-C84B-AD18-8B014AFADBEB}"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7" name="Date Placeholder 6"/>
          <p:cNvSpPr>
            <a:spLocks noGrp="1"/>
          </p:cNvSpPr>
          <p:nvPr>
            <p:ph type="dt" sz="half" idx="10"/>
          </p:nvPr>
        </p:nvSpPr>
        <p:spPr/>
        <p:txBody>
          <a:bodyPr/>
          <a:lstStyle/>
          <a:p>
            <a:fld id="{C6A3F519-D324-3345-B0A4-77FA3AC7A689}" type="datetimeFigureOut">
              <a:rPr lang="en-US" smtClean="0"/>
              <a:t>4/17/2017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44A335-9150-C84B-AD18-8B014AFADBEB}"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Date Placeholder 2"/>
          <p:cNvSpPr>
            <a:spLocks noGrp="1"/>
          </p:cNvSpPr>
          <p:nvPr>
            <p:ph type="dt" sz="half" idx="10"/>
          </p:nvPr>
        </p:nvSpPr>
        <p:spPr/>
        <p:txBody>
          <a:bodyPr/>
          <a:lstStyle/>
          <a:p>
            <a:fld id="{C6A3F519-D324-3345-B0A4-77FA3AC7A689}" type="datetimeFigureOut">
              <a:rPr lang="en-US" smtClean="0"/>
              <a:t>4/17/2017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44A335-9150-C84B-AD18-8B014AFADBEB}"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A3F519-D324-3345-B0A4-77FA3AC7A689}" type="datetimeFigureOut">
              <a:rPr lang="en-US" smtClean="0"/>
              <a:t>4/17/2017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44A335-9150-C84B-AD18-8B014AFADBEB}"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4"/>
          <p:cNvSpPr>
            <a:spLocks noGrp="1"/>
          </p:cNvSpPr>
          <p:nvPr>
            <p:ph type="dt" sz="half" idx="10"/>
          </p:nvPr>
        </p:nvSpPr>
        <p:spPr/>
        <p:txBody>
          <a:bodyPr/>
          <a:lstStyle/>
          <a:p>
            <a:fld id="{C6A3F519-D324-3345-B0A4-77FA3AC7A689}" type="datetimeFigureOut">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4"/>
          <p:cNvSpPr>
            <a:spLocks noGrp="1"/>
          </p:cNvSpPr>
          <p:nvPr>
            <p:ph type="dt" sz="half" idx="10"/>
          </p:nvPr>
        </p:nvSpPr>
        <p:spPr/>
        <p:txBody>
          <a:bodyPr/>
          <a:lstStyle/>
          <a:p>
            <a:fld id="{C6A3F519-D324-3345-B0A4-77FA3AC7A689}" type="datetimeFigureOut">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4A335-9150-C84B-AD18-8B014AFADBEB}"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A3F519-D324-3345-B0A4-77FA3AC7A689}" type="datetimeFigureOut">
              <a:rPr lang="en-US" smtClean="0"/>
              <a:t>4/17/2017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44A335-9150-C84B-AD18-8B014AFADBEB}"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5162" r:id="rId1"/>
    <p:sldLayoutId id="2147485163" r:id="rId2"/>
    <p:sldLayoutId id="2147485164" r:id="rId3"/>
    <p:sldLayoutId id="2147485165" r:id="rId4"/>
    <p:sldLayoutId id="2147485166" r:id="rId5"/>
    <p:sldLayoutId id="2147485167" r:id="rId6"/>
    <p:sldLayoutId id="2147485168" r:id="rId7"/>
    <p:sldLayoutId id="2147485169" r:id="rId8"/>
    <p:sldLayoutId id="2147485170" r:id="rId9"/>
    <p:sldLayoutId id="2147485171" r:id="rId10"/>
    <p:sldLayoutId id="21474851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lideshare.net/SylvieNol?utm_campaign=profiletracking&amp;utm_medium=sssite&amp;utm_source=ssslideview"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psych.upenn.edu/~baron/labrep.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i.kyoto-u.ac.jp/~avi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Structure of a technical paper/thesis</a:t>
            </a:r>
          </a:p>
        </p:txBody>
      </p:sp>
      <p:sp>
        <p:nvSpPr>
          <p:cNvPr id="3" name="Content Placeholder 2"/>
          <p:cNvSpPr>
            <a:spLocks noGrp="1"/>
          </p:cNvSpPr>
          <p:nvPr>
            <p:ph idx="1"/>
          </p:nvPr>
        </p:nvSpPr>
        <p:spPr/>
        <p:txBody>
          <a:bodyPr/>
          <a:lstStyle/>
          <a:p>
            <a:endParaRPr lang="en-US" dirty="0"/>
          </a:p>
          <a:p>
            <a:r>
              <a:rPr lang="en-US" dirty="0"/>
              <a:t>These slides were prepared by </a:t>
            </a:r>
            <a:r>
              <a:rPr lang="en-CA" dirty="0">
                <a:solidFill>
                  <a:schemeClr val="bg2">
                    <a:lumMod val="40000"/>
                    <a:lumOff val="60000"/>
                  </a:schemeClr>
                </a:solidFill>
                <a:hlinkClick r:id="rId3" tooltip="SylvieNol"/>
              </a:rPr>
              <a:t>Sylvie Noël</a:t>
            </a:r>
            <a:r>
              <a:rPr lang="en-CA" dirty="0">
                <a:solidFill>
                  <a:schemeClr val="bg2">
                    <a:lumMod val="40000"/>
                    <a:lumOff val="60000"/>
                  </a:schemeClr>
                </a:solidFill>
              </a:rPr>
              <a:t> </a:t>
            </a:r>
            <a:r>
              <a:rPr lang="en-CA" dirty="0"/>
              <a:t>with </a:t>
            </a:r>
            <a:r>
              <a:rPr lang="en-CA"/>
              <a:t>minor modifications </a:t>
            </a:r>
            <a:r>
              <a:rPr lang="en-CA" dirty="0"/>
              <a:t>for CS by D. Avis</a:t>
            </a:r>
          </a:p>
          <a:p>
            <a:endParaRPr lang="en-CA" b="1" dirty="0"/>
          </a:p>
          <a:p>
            <a:r>
              <a:rPr lang="en-CA" b="1" dirty="0"/>
              <a:t>https://www.slideshare.net/SylvieNol</a:t>
            </a:r>
          </a:p>
          <a:p>
            <a:endParaRPr lang="en-US" dirty="0"/>
          </a:p>
        </p:txBody>
      </p:sp>
    </p:spTree>
    <p:extLst>
      <p:ext uri="{BB962C8B-B14F-4D97-AF65-F5344CB8AC3E}">
        <p14:creationId xmlns:p14="http://schemas.microsoft.com/office/powerpoint/2010/main" val="440193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Actual Titles from CHI2013</a:t>
            </a:r>
          </a:p>
        </p:txBody>
      </p:sp>
      <p:sp>
        <p:nvSpPr>
          <p:cNvPr id="3" name="Content Placeholder 2"/>
          <p:cNvSpPr>
            <a:spLocks noGrp="1"/>
          </p:cNvSpPr>
          <p:nvPr>
            <p:ph idx="1"/>
          </p:nvPr>
        </p:nvSpPr>
        <p:spPr/>
        <p:txBody>
          <a:bodyPr>
            <a:normAutofit/>
          </a:bodyPr>
          <a:lstStyle/>
          <a:p>
            <a:r>
              <a:rPr lang="en-US" dirty="0"/>
              <a:t>Analyzing user-generated YouTube videos to understand touchscreen use by people with motor impairments</a:t>
            </a:r>
          </a:p>
          <a:p>
            <a:r>
              <a:rPr lang="en-US" dirty="0"/>
              <a:t>Extracting usability and user experience information from online user reviews</a:t>
            </a:r>
          </a:p>
          <a:p>
            <a:r>
              <a:rPr lang="en-US" dirty="0"/>
              <a:t>Predicting users’ first impressions of website aesthetics with a quantification of perceived visual complexity and colorfulness</a:t>
            </a:r>
          </a:p>
        </p:txBody>
      </p:sp>
    </p:spTree>
    <p:extLst>
      <p:ext uri="{BB962C8B-B14F-4D97-AF65-F5344CB8AC3E}">
        <p14:creationId xmlns:p14="http://schemas.microsoft.com/office/powerpoint/2010/main" val="1704551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i="1" dirty="0"/>
              <a:t>Your</a:t>
            </a:r>
            <a:r>
              <a:rPr lang="en-US" dirty="0"/>
              <a:t> Title?</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71142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Abstract</a:t>
            </a:r>
          </a:p>
        </p:txBody>
      </p:sp>
      <p:sp>
        <p:nvSpPr>
          <p:cNvPr id="3" name="Content Placeholder 2"/>
          <p:cNvSpPr>
            <a:spLocks noGrp="1"/>
          </p:cNvSpPr>
          <p:nvPr>
            <p:ph idx="1"/>
          </p:nvPr>
        </p:nvSpPr>
        <p:spPr/>
        <p:txBody>
          <a:bodyPr/>
          <a:lstStyle/>
          <a:p>
            <a:r>
              <a:rPr lang="en-US" dirty="0"/>
              <a:t>The second thing people will read</a:t>
            </a:r>
          </a:p>
          <a:p>
            <a:r>
              <a:rPr lang="en-US" dirty="0"/>
              <a:t>Most people who see your paper will stop here</a:t>
            </a:r>
          </a:p>
          <a:p>
            <a:r>
              <a:rPr lang="en-US" dirty="0"/>
              <a:t>Many people who quote you will only have read the abstract !!!</a:t>
            </a:r>
          </a:p>
        </p:txBody>
      </p:sp>
    </p:spTree>
    <p:extLst>
      <p:ext uri="{BB962C8B-B14F-4D97-AF65-F5344CB8AC3E}">
        <p14:creationId xmlns:p14="http://schemas.microsoft.com/office/powerpoint/2010/main" val="1880575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Abstract</a:t>
            </a:r>
          </a:p>
        </p:txBody>
      </p:sp>
      <p:sp>
        <p:nvSpPr>
          <p:cNvPr id="3" name="Content Placeholder 2"/>
          <p:cNvSpPr>
            <a:spLocks noGrp="1"/>
          </p:cNvSpPr>
          <p:nvPr>
            <p:ph idx="1"/>
          </p:nvPr>
        </p:nvSpPr>
        <p:spPr/>
        <p:txBody>
          <a:bodyPr>
            <a:normAutofit/>
          </a:bodyPr>
          <a:lstStyle/>
          <a:p>
            <a:r>
              <a:rPr lang="en-US" dirty="0"/>
              <a:t>It is a tiny version of your paper</a:t>
            </a:r>
          </a:p>
          <a:p>
            <a:pPr lvl="1"/>
            <a:r>
              <a:rPr lang="en-US" dirty="0"/>
              <a:t>What you studied</a:t>
            </a:r>
          </a:p>
          <a:p>
            <a:pPr lvl="1"/>
            <a:r>
              <a:rPr lang="en-US" dirty="0"/>
              <a:t>How you studied it</a:t>
            </a:r>
          </a:p>
          <a:p>
            <a:pPr lvl="1"/>
            <a:r>
              <a:rPr lang="en-US" dirty="0"/>
              <a:t>What your results were</a:t>
            </a:r>
          </a:p>
          <a:p>
            <a:pPr lvl="1"/>
            <a:r>
              <a:rPr lang="en-US" dirty="0"/>
              <a:t>What those results mean</a:t>
            </a:r>
          </a:p>
          <a:p>
            <a:pPr lvl="1"/>
            <a:endParaRPr lang="en-US" dirty="0"/>
          </a:p>
          <a:p>
            <a:pPr marL="57150" indent="0">
              <a:buNone/>
            </a:pPr>
            <a:endParaRPr lang="en-US" sz="1600" dirty="0"/>
          </a:p>
          <a:p>
            <a:pPr marL="57150" indent="0">
              <a:buNone/>
            </a:pPr>
            <a:endParaRPr lang="en-US" dirty="0"/>
          </a:p>
        </p:txBody>
      </p:sp>
    </p:spTree>
    <p:extLst>
      <p:ext uri="{BB962C8B-B14F-4D97-AF65-F5344CB8AC3E}">
        <p14:creationId xmlns:p14="http://schemas.microsoft.com/office/powerpoint/2010/main" val="76117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80048" y="0"/>
            <a:ext cx="7183903" cy="6858000"/>
          </a:xfrm>
          <a:prstGeom prst="rect">
            <a:avLst/>
          </a:prstGeom>
        </p:spPr>
      </p:pic>
    </p:spTree>
    <p:extLst>
      <p:ext uri="{BB962C8B-B14F-4D97-AF65-F5344CB8AC3E}">
        <p14:creationId xmlns:p14="http://schemas.microsoft.com/office/powerpoint/2010/main" val="341972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Introduction</a:t>
            </a:r>
          </a:p>
        </p:txBody>
      </p:sp>
      <p:sp>
        <p:nvSpPr>
          <p:cNvPr id="3" name="Content Placeholder 2"/>
          <p:cNvSpPr>
            <a:spLocks noGrp="1"/>
          </p:cNvSpPr>
          <p:nvPr>
            <p:ph idx="1"/>
          </p:nvPr>
        </p:nvSpPr>
        <p:spPr/>
        <p:txBody>
          <a:bodyPr>
            <a:normAutofit/>
          </a:bodyPr>
          <a:lstStyle/>
          <a:p>
            <a:r>
              <a:rPr lang="en-US" dirty="0"/>
              <a:t>Overall area or problem under consideration</a:t>
            </a:r>
          </a:p>
          <a:p>
            <a:r>
              <a:rPr lang="en-US" dirty="0"/>
              <a:t>What you have achieved</a:t>
            </a:r>
          </a:p>
          <a:p>
            <a:r>
              <a:rPr lang="en-US" dirty="0"/>
              <a:t>Section construction:</a:t>
            </a:r>
          </a:p>
          <a:p>
            <a:pPr lvl="1"/>
            <a:r>
              <a:rPr lang="en-US" dirty="0"/>
              <a:t>Overview of your argument</a:t>
            </a:r>
          </a:p>
          <a:p>
            <a:pPr lvl="1"/>
            <a:r>
              <a:rPr lang="en-US" dirty="0"/>
              <a:t>Your argument</a:t>
            </a:r>
          </a:p>
          <a:p>
            <a:pPr lvl="1"/>
            <a:r>
              <a:rPr lang="en-US" dirty="0"/>
              <a:t>Summary of the argument</a:t>
            </a:r>
          </a:p>
          <a:p>
            <a:pPr lvl="1"/>
            <a:r>
              <a:rPr lang="en-US" dirty="0"/>
              <a:t>Outline of the paper structure</a:t>
            </a:r>
          </a:p>
          <a:p>
            <a:endParaRPr lang="en-US" dirty="0"/>
          </a:p>
        </p:txBody>
      </p:sp>
    </p:spTree>
    <p:extLst>
      <p:ext uri="{BB962C8B-B14F-4D97-AF65-F5344CB8AC3E}">
        <p14:creationId xmlns:p14="http://schemas.microsoft.com/office/powerpoint/2010/main" val="235022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Sections: Your Recipe Booklet</a:t>
            </a:r>
          </a:p>
        </p:txBody>
      </p:sp>
      <p:sp>
        <p:nvSpPr>
          <p:cNvPr id="3" name="Content Placeholder 2"/>
          <p:cNvSpPr>
            <a:spLocks noGrp="1"/>
          </p:cNvSpPr>
          <p:nvPr>
            <p:ph type="subTitle" idx="1"/>
          </p:nvPr>
        </p:nvSpPr>
        <p:spPr/>
        <p:txBody>
          <a:bodyPr>
            <a:normAutofit fontScale="62500" lnSpcReduction="20000"/>
          </a:bodyPr>
          <a:lstStyle/>
          <a:p>
            <a:pPr marL="457200" indent="-457200" algn="l">
              <a:buFont typeface="Arial"/>
              <a:buChar char="•"/>
            </a:pPr>
            <a:r>
              <a:rPr lang="en-US" dirty="0"/>
              <a:t>Techniques</a:t>
            </a:r>
          </a:p>
          <a:p>
            <a:pPr marL="914400" lvl="1" indent="-457200" algn="l">
              <a:buFont typeface="Arial"/>
              <a:buChar char="•"/>
            </a:pPr>
            <a:r>
              <a:rPr lang="en-US" dirty="0"/>
              <a:t>Participants (for experimental work)</a:t>
            </a:r>
          </a:p>
          <a:p>
            <a:pPr marL="914400" lvl="1" indent="-457200" algn="l">
              <a:buFont typeface="Arial"/>
              <a:buChar char="•"/>
            </a:pPr>
            <a:r>
              <a:rPr lang="en-US" dirty="0"/>
              <a:t>Algorithms used (new or existing?)</a:t>
            </a:r>
          </a:p>
          <a:p>
            <a:pPr marL="914400" lvl="1" indent="-457200" algn="l">
              <a:buFont typeface="Arial"/>
              <a:buChar char="•"/>
            </a:pPr>
            <a:r>
              <a:rPr lang="en-US" dirty="0"/>
              <a:t>Data structures, sources of data etc.</a:t>
            </a:r>
          </a:p>
          <a:p>
            <a:pPr marL="914400" lvl="1" indent="-457200" algn="l">
              <a:buFont typeface="Arial"/>
              <a:buChar char="•"/>
            </a:pPr>
            <a:r>
              <a:rPr lang="en-US" dirty="0"/>
              <a:t>Implementation language, OS , computing environment</a:t>
            </a:r>
          </a:p>
          <a:p>
            <a:pPr marL="914400" lvl="1" indent="-457200" algn="l">
              <a:buFont typeface="Arial"/>
              <a:buChar char="•"/>
            </a:pPr>
            <a:r>
              <a:rPr lang="en-US" dirty="0"/>
              <a:t>Analysis method (quantitative or qualitative)</a:t>
            </a:r>
          </a:p>
          <a:p>
            <a:endParaRPr lang="en-US" dirty="0"/>
          </a:p>
          <a:p>
            <a:endParaRPr lang="en-US" dirty="0"/>
          </a:p>
        </p:txBody>
      </p:sp>
    </p:spTree>
    <p:extLst>
      <p:ext uri="{BB962C8B-B14F-4D97-AF65-F5344CB8AC3E}">
        <p14:creationId xmlns:p14="http://schemas.microsoft.com/office/powerpoint/2010/main" val="398689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r>
              <a:rPr lang="en-US" dirty="0"/>
              <a:t>Analysis</a:t>
            </a:r>
          </a:p>
          <a:p>
            <a:pPr lvl="1"/>
            <a:r>
              <a:rPr lang="en-US" dirty="0"/>
              <a:t>Quantitative:</a:t>
            </a:r>
          </a:p>
          <a:p>
            <a:pPr lvl="2"/>
            <a:r>
              <a:rPr lang="en-US" dirty="0"/>
              <a:t>Do you have a theoretical justification?</a:t>
            </a:r>
          </a:p>
          <a:p>
            <a:pPr lvl="2"/>
            <a:r>
              <a:rPr lang="en-US" dirty="0"/>
              <a:t>Did you use statistical analysis? Why?</a:t>
            </a:r>
          </a:p>
          <a:p>
            <a:pPr lvl="2"/>
            <a:r>
              <a:rPr lang="en-US" dirty="0"/>
              <a:t>Give proofs or citations for technical results</a:t>
            </a:r>
          </a:p>
          <a:p>
            <a:pPr lvl="1"/>
            <a:r>
              <a:rPr lang="en-US" dirty="0"/>
              <a:t>Qualitative:</a:t>
            </a:r>
          </a:p>
          <a:p>
            <a:pPr lvl="2"/>
            <a:r>
              <a:rPr lang="en-US" dirty="0"/>
              <a:t>What qualitative analysis approach did you use? Why? </a:t>
            </a:r>
          </a:p>
          <a:p>
            <a:pPr lvl="2"/>
            <a:r>
              <a:rPr lang="en-US" dirty="0"/>
              <a:t>If not well known, describe it in some detail</a:t>
            </a:r>
          </a:p>
        </p:txBody>
      </p:sp>
    </p:spTree>
    <p:extLst>
      <p:ext uri="{BB962C8B-B14F-4D97-AF65-F5344CB8AC3E}">
        <p14:creationId xmlns:p14="http://schemas.microsoft.com/office/powerpoint/2010/main" val="223725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Sections: Your Contribution to Science</a:t>
            </a:r>
          </a:p>
        </p:txBody>
      </p:sp>
      <p:sp>
        <p:nvSpPr>
          <p:cNvPr id="3" name="Content Placeholder 2"/>
          <p:cNvSpPr>
            <a:spLocks noGrp="1"/>
          </p:cNvSpPr>
          <p:nvPr>
            <p:ph type="subTitle" idx="1"/>
          </p:nvPr>
        </p:nvSpPr>
        <p:spPr/>
        <p:txBody>
          <a:bodyPr>
            <a:normAutofit/>
          </a:bodyPr>
          <a:lstStyle/>
          <a:p>
            <a:pPr marL="457200" indent="-457200" algn="l">
              <a:buFont typeface="Arial"/>
              <a:buChar char="•"/>
            </a:pPr>
            <a:r>
              <a:rPr lang="en-US" dirty="0"/>
              <a:t>Results</a:t>
            </a:r>
          </a:p>
          <a:p>
            <a:pPr marL="457200" indent="-457200" algn="l">
              <a:buFont typeface="Arial"/>
              <a:buChar char="•"/>
            </a:pPr>
            <a:r>
              <a:rPr lang="en-US" dirty="0"/>
              <a:t>Discussion</a:t>
            </a:r>
          </a:p>
          <a:p>
            <a:pPr marL="457200" indent="-457200" algn="l">
              <a:buFont typeface="Arial"/>
              <a:buChar char="•"/>
            </a:pPr>
            <a:r>
              <a:rPr lang="en-US" dirty="0"/>
              <a:t>Conclusion (if needed)</a:t>
            </a:r>
          </a:p>
        </p:txBody>
      </p:sp>
    </p:spTree>
    <p:extLst>
      <p:ext uri="{BB962C8B-B14F-4D97-AF65-F5344CB8AC3E}">
        <p14:creationId xmlns:p14="http://schemas.microsoft.com/office/powerpoint/2010/main" val="3557097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3" name="Content Placeholder 2"/>
          <p:cNvSpPr>
            <a:spLocks noGrp="1"/>
          </p:cNvSpPr>
          <p:nvPr>
            <p:ph idx="1"/>
          </p:nvPr>
        </p:nvSpPr>
        <p:spPr/>
        <p:txBody>
          <a:bodyPr>
            <a:normAutofit/>
          </a:bodyPr>
          <a:lstStyle/>
          <a:p>
            <a:r>
              <a:rPr lang="en-US" dirty="0"/>
              <a:t>Your analysis approach</a:t>
            </a:r>
          </a:p>
          <a:p>
            <a:r>
              <a:rPr lang="en-US" dirty="0"/>
              <a:t>Most important to least important results</a:t>
            </a:r>
          </a:p>
          <a:p>
            <a:r>
              <a:rPr lang="en-US" dirty="0"/>
              <a:t>Indicate the results clearly</a:t>
            </a:r>
          </a:p>
          <a:p>
            <a:r>
              <a:rPr lang="en-US" dirty="0"/>
              <a:t>Give the statistical results, if applicable (e.g., F</a:t>
            </a:r>
            <a:r>
              <a:rPr lang="en-US" baseline="-25000" dirty="0"/>
              <a:t>(1,22) </a:t>
            </a:r>
            <a:r>
              <a:rPr lang="en-US" dirty="0"/>
              <a:t>= 25.1, p&lt;0.01)</a:t>
            </a:r>
          </a:p>
          <a:p>
            <a:r>
              <a:rPr lang="en-US" dirty="0"/>
              <a:t>Figures and tables make for easier reading</a:t>
            </a:r>
          </a:p>
          <a:p>
            <a:endParaRPr lang="en-US" dirty="0"/>
          </a:p>
        </p:txBody>
      </p:sp>
    </p:spTree>
    <p:extLst>
      <p:ext uri="{BB962C8B-B14F-4D97-AF65-F5344CB8AC3E}">
        <p14:creationId xmlns:p14="http://schemas.microsoft.com/office/powerpoint/2010/main" val="3414826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goals</a:t>
            </a:r>
          </a:p>
        </p:txBody>
      </p:sp>
      <p:sp>
        <p:nvSpPr>
          <p:cNvPr id="3" name="Content Placeholder 2"/>
          <p:cNvSpPr>
            <a:spLocks noGrp="1"/>
          </p:cNvSpPr>
          <p:nvPr>
            <p:ph idx="1"/>
          </p:nvPr>
        </p:nvSpPr>
        <p:spPr/>
        <p:txBody>
          <a:bodyPr/>
          <a:lstStyle/>
          <a:p>
            <a:r>
              <a:rPr lang="en-US" dirty="0"/>
              <a:t>Understand what should go into a research paper</a:t>
            </a:r>
          </a:p>
          <a:p>
            <a:r>
              <a:rPr lang="en-US" dirty="0"/>
              <a:t>Understand how to structure the paper and its sections</a:t>
            </a:r>
          </a:p>
          <a:p>
            <a:r>
              <a:rPr lang="en-US" dirty="0"/>
              <a:t>Understand how to write a compelling story</a:t>
            </a:r>
          </a:p>
          <a:p>
            <a:endParaRPr lang="en-US" dirty="0"/>
          </a:p>
        </p:txBody>
      </p:sp>
    </p:spTree>
    <p:extLst>
      <p:ext uri="{BB962C8B-B14F-4D97-AF65-F5344CB8AC3E}">
        <p14:creationId xmlns:p14="http://schemas.microsoft.com/office/powerpoint/2010/main" val="2629641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Discussion/Conclusion</a:t>
            </a:r>
          </a:p>
        </p:txBody>
      </p:sp>
      <p:sp>
        <p:nvSpPr>
          <p:cNvPr id="3" name="Content Placeholder 2"/>
          <p:cNvSpPr>
            <a:spLocks noGrp="1"/>
          </p:cNvSpPr>
          <p:nvPr>
            <p:ph idx="1"/>
          </p:nvPr>
        </p:nvSpPr>
        <p:spPr/>
        <p:txBody>
          <a:bodyPr>
            <a:normAutofit/>
          </a:bodyPr>
          <a:lstStyle/>
          <a:p>
            <a:r>
              <a:rPr lang="en-US" dirty="0"/>
              <a:t>Summarize your results, again in order of importance</a:t>
            </a:r>
          </a:p>
          <a:p>
            <a:pPr lvl="1"/>
            <a:r>
              <a:rPr lang="en-US" dirty="0"/>
              <a:t>How do they compare to other studies?</a:t>
            </a:r>
          </a:p>
          <a:p>
            <a:pPr lvl="1"/>
            <a:r>
              <a:rPr lang="en-US" dirty="0"/>
              <a:t>What do your results mean, globally? </a:t>
            </a:r>
          </a:p>
          <a:p>
            <a:r>
              <a:rPr lang="en-US" dirty="0"/>
              <a:t>What are the limits of your study?</a:t>
            </a:r>
          </a:p>
          <a:p>
            <a:r>
              <a:rPr lang="en-US" dirty="0"/>
              <a:t>Future research</a:t>
            </a:r>
          </a:p>
        </p:txBody>
      </p:sp>
    </p:spTree>
    <p:extLst>
      <p:ext uri="{BB962C8B-B14F-4D97-AF65-F5344CB8AC3E}">
        <p14:creationId xmlns:p14="http://schemas.microsoft.com/office/powerpoint/2010/main" val="324526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Sections: Addenda</a:t>
            </a:r>
          </a:p>
        </p:txBody>
      </p:sp>
      <p:sp>
        <p:nvSpPr>
          <p:cNvPr id="3" name="Content Placeholder 2"/>
          <p:cNvSpPr>
            <a:spLocks noGrp="1"/>
          </p:cNvSpPr>
          <p:nvPr>
            <p:ph type="subTitle" idx="1"/>
          </p:nvPr>
        </p:nvSpPr>
        <p:spPr/>
        <p:txBody>
          <a:bodyPr/>
          <a:lstStyle/>
          <a:p>
            <a:pPr marL="457200" indent="-457200" algn="l">
              <a:buFont typeface="Arial"/>
              <a:buChar char="•"/>
            </a:pPr>
            <a:r>
              <a:rPr lang="en-US" dirty="0"/>
              <a:t>Acknowledgements</a:t>
            </a:r>
          </a:p>
          <a:p>
            <a:pPr marL="457200" indent="-457200" algn="l">
              <a:buFont typeface="Arial"/>
              <a:buChar char="•"/>
            </a:pPr>
            <a:r>
              <a:rPr lang="en-US" dirty="0"/>
              <a:t>References</a:t>
            </a:r>
          </a:p>
          <a:p>
            <a:pPr marL="457200" indent="-457200" algn="l">
              <a:buFont typeface="Arial"/>
              <a:buChar char="•"/>
            </a:pPr>
            <a:r>
              <a:rPr lang="en-US" dirty="0"/>
              <a:t>Appendices</a:t>
            </a:r>
          </a:p>
        </p:txBody>
      </p:sp>
    </p:spTree>
    <p:extLst>
      <p:ext uri="{BB962C8B-B14F-4D97-AF65-F5344CB8AC3E}">
        <p14:creationId xmlns:p14="http://schemas.microsoft.com/office/powerpoint/2010/main" val="3741492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Acknowledgements</a:t>
            </a:r>
          </a:p>
        </p:txBody>
      </p:sp>
      <p:sp>
        <p:nvSpPr>
          <p:cNvPr id="3" name="Content Placeholder 2"/>
          <p:cNvSpPr>
            <a:spLocks noGrp="1"/>
          </p:cNvSpPr>
          <p:nvPr>
            <p:ph idx="1"/>
          </p:nvPr>
        </p:nvSpPr>
        <p:spPr/>
        <p:txBody>
          <a:bodyPr/>
          <a:lstStyle/>
          <a:p>
            <a:r>
              <a:rPr lang="en-US" dirty="0"/>
              <a:t>Did an agency finance this research?</a:t>
            </a:r>
          </a:p>
          <a:p>
            <a:r>
              <a:rPr lang="en-US" dirty="0"/>
              <a:t>Did other students help with running the studies or analyzing the data?</a:t>
            </a:r>
          </a:p>
          <a:p>
            <a:r>
              <a:rPr lang="en-US" dirty="0"/>
              <a:t>Did somebody help shape the research or the paper through really good suggestions or reviews?</a:t>
            </a:r>
          </a:p>
        </p:txBody>
      </p:sp>
    </p:spTree>
    <p:extLst>
      <p:ext uri="{BB962C8B-B14F-4D97-AF65-F5344CB8AC3E}">
        <p14:creationId xmlns:p14="http://schemas.microsoft.com/office/powerpoint/2010/main" val="3465741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Include only the papers you mentioned in the text</a:t>
            </a:r>
          </a:p>
        </p:txBody>
      </p:sp>
    </p:spTree>
    <p:extLst>
      <p:ext uri="{BB962C8B-B14F-4D97-AF65-F5344CB8AC3E}">
        <p14:creationId xmlns:p14="http://schemas.microsoft.com/office/powerpoint/2010/main" val="963867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Appendices</a:t>
            </a:r>
          </a:p>
        </p:txBody>
      </p:sp>
      <p:sp>
        <p:nvSpPr>
          <p:cNvPr id="3" name="Content Placeholder 2"/>
          <p:cNvSpPr>
            <a:spLocks noGrp="1"/>
          </p:cNvSpPr>
          <p:nvPr>
            <p:ph idx="1"/>
          </p:nvPr>
        </p:nvSpPr>
        <p:spPr/>
        <p:txBody>
          <a:bodyPr/>
          <a:lstStyle/>
          <a:p>
            <a:r>
              <a:rPr lang="en-US" dirty="0"/>
              <a:t>Details of algorithms too long for main paper</a:t>
            </a:r>
          </a:p>
          <a:p>
            <a:r>
              <a:rPr lang="en-US" dirty="0"/>
              <a:t>Proofs of technical lemmas</a:t>
            </a:r>
          </a:p>
          <a:p>
            <a:r>
              <a:rPr lang="en-US" dirty="0"/>
              <a:t>Raw results if not too voluminous</a:t>
            </a:r>
          </a:p>
          <a:p>
            <a:r>
              <a:rPr lang="en-US" dirty="0"/>
              <a:t>Figures or tables too long for the main text</a:t>
            </a:r>
          </a:p>
          <a:p>
            <a:r>
              <a:rPr lang="en-US" dirty="0"/>
              <a:t>Questionnaires or surveys (if used)</a:t>
            </a:r>
          </a:p>
          <a:p>
            <a:endParaRPr lang="en-US" dirty="0"/>
          </a:p>
          <a:p>
            <a:endParaRPr lang="en-US" dirty="0"/>
          </a:p>
          <a:p>
            <a:endParaRPr lang="en-US" dirty="0"/>
          </a:p>
        </p:txBody>
      </p:sp>
    </p:spTree>
    <p:extLst>
      <p:ext uri="{BB962C8B-B14F-4D97-AF65-F5344CB8AC3E}">
        <p14:creationId xmlns:p14="http://schemas.microsoft.com/office/powerpoint/2010/main" val="1374502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a:t>
            </a:r>
          </a:p>
        </p:txBody>
      </p:sp>
      <p:sp>
        <p:nvSpPr>
          <p:cNvPr id="3" name="Content Placeholder 2"/>
          <p:cNvSpPr>
            <a:spLocks noGrp="1"/>
          </p:cNvSpPr>
          <p:nvPr>
            <p:ph idx="1"/>
          </p:nvPr>
        </p:nvSpPr>
        <p:spPr/>
        <p:txBody>
          <a:bodyPr/>
          <a:lstStyle/>
          <a:p>
            <a:r>
              <a:rPr lang="en-US" dirty="0"/>
              <a:t>http://</a:t>
            </a:r>
            <a:r>
              <a:rPr lang="en-US" dirty="0" err="1"/>
              <a:t>www.colby.edu</a:t>
            </a:r>
            <a:r>
              <a:rPr lang="en-US" dirty="0"/>
              <a:t>/biology/BI17x/</a:t>
            </a:r>
            <a:r>
              <a:rPr lang="en-US" dirty="0" err="1"/>
              <a:t>writing_papers.html</a:t>
            </a:r>
            <a:endParaRPr lang="en-US" dirty="0"/>
          </a:p>
          <a:p>
            <a:r>
              <a:rPr lang="en-US" dirty="0">
                <a:hlinkClick r:id="rId3"/>
              </a:rPr>
              <a:t>http://www.psych.upenn.edu/~baron/labrep.html</a:t>
            </a:r>
            <a:endParaRPr lang="en-US" dirty="0"/>
          </a:p>
          <a:p>
            <a:r>
              <a:rPr lang="en-US" dirty="0">
                <a:solidFill>
                  <a:schemeClr val="accent1">
                    <a:lumMod val="40000"/>
                    <a:lumOff val="60000"/>
                  </a:schemeClr>
                </a:solidFill>
              </a:rPr>
              <a:t>Writing Science: How to Write Papers That Get Cited and Proposals That Get Funded</a:t>
            </a:r>
            <a:r>
              <a:rPr lang="en-US" dirty="0"/>
              <a:t>, Joshua Schimel, 2011</a:t>
            </a:r>
          </a:p>
          <a:p>
            <a:endParaRPr lang="en-US" dirty="0"/>
          </a:p>
          <a:p>
            <a:endParaRPr lang="en-US" dirty="0"/>
          </a:p>
        </p:txBody>
      </p:sp>
    </p:spTree>
    <p:extLst>
      <p:ext uri="{BB962C8B-B14F-4D97-AF65-F5344CB8AC3E}">
        <p14:creationId xmlns:p14="http://schemas.microsoft.com/office/powerpoint/2010/main" val="3755482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next week:</a:t>
            </a:r>
          </a:p>
        </p:txBody>
      </p:sp>
      <p:sp>
        <p:nvSpPr>
          <p:cNvPr id="3" name="Content Placeholder 2"/>
          <p:cNvSpPr>
            <a:spLocks noGrp="1"/>
          </p:cNvSpPr>
          <p:nvPr>
            <p:ph idx="1"/>
          </p:nvPr>
        </p:nvSpPr>
        <p:spPr/>
        <p:txBody>
          <a:bodyPr/>
          <a:lstStyle/>
          <a:p>
            <a:r>
              <a:rPr lang="en-US" dirty="0"/>
              <a:t>Do the homework on the web page !</a:t>
            </a:r>
          </a:p>
          <a:p>
            <a:endParaRPr lang="en-US" dirty="0"/>
          </a:p>
          <a:p>
            <a:endParaRPr lang="en-US" dirty="0"/>
          </a:p>
          <a:p>
            <a:r>
              <a:rPr lang="en-US">
                <a:hlinkClick r:id="rId2"/>
              </a:rPr>
              <a:t>http</a:t>
            </a:r>
            <a:r>
              <a:rPr lang="en-US">
                <a:hlinkClick r:id="rId2"/>
              </a:rPr>
              <a:t>://www.i.Kyoto-u.ac.jp/~avis</a:t>
            </a:r>
            <a:endParaRPr lang="en-US" dirty="0"/>
          </a:p>
        </p:txBody>
      </p:sp>
    </p:spTree>
    <p:extLst>
      <p:ext uri="{BB962C8B-B14F-4D97-AF65-F5344CB8AC3E}">
        <p14:creationId xmlns:p14="http://schemas.microsoft.com/office/powerpoint/2010/main" val="724476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to become a better writer</a:t>
            </a:r>
          </a:p>
        </p:txBody>
      </p:sp>
      <p:sp>
        <p:nvSpPr>
          <p:cNvPr id="3" name="Content Placeholder 2"/>
          <p:cNvSpPr>
            <a:spLocks noGrp="1"/>
          </p:cNvSpPr>
          <p:nvPr>
            <p:ph idx="1"/>
          </p:nvPr>
        </p:nvSpPr>
        <p:spPr/>
        <p:txBody>
          <a:bodyPr/>
          <a:lstStyle/>
          <a:p>
            <a:r>
              <a:rPr lang="en-US" dirty="0"/>
              <a:t>Rewrite, rewrite, rewrite</a:t>
            </a:r>
          </a:p>
          <a:p>
            <a:r>
              <a:rPr lang="en-US" dirty="0"/>
              <a:t>Get feedback from others</a:t>
            </a:r>
          </a:p>
          <a:p>
            <a:r>
              <a:rPr lang="en-US" dirty="0"/>
              <a:t>Read other writers and analyze what they do</a:t>
            </a:r>
          </a:p>
          <a:p>
            <a:r>
              <a:rPr lang="en-US" dirty="0"/>
              <a:t>Read books about writing</a:t>
            </a:r>
          </a:p>
          <a:p>
            <a:endParaRPr lang="en-US" dirty="0"/>
          </a:p>
        </p:txBody>
      </p:sp>
    </p:spTree>
    <p:extLst>
      <p:ext uri="{BB962C8B-B14F-4D97-AF65-F5344CB8AC3E}">
        <p14:creationId xmlns:p14="http://schemas.microsoft.com/office/powerpoint/2010/main" val="394888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Practical aids for writing in English</a:t>
            </a:r>
          </a:p>
        </p:txBody>
      </p:sp>
      <p:sp>
        <p:nvSpPr>
          <p:cNvPr id="3" name="Content Placeholder 2"/>
          <p:cNvSpPr>
            <a:spLocks noGrp="1"/>
          </p:cNvSpPr>
          <p:nvPr>
            <p:ph idx="1"/>
          </p:nvPr>
        </p:nvSpPr>
        <p:spPr>
          <a:xfrm>
            <a:off x="457200" y="1600200"/>
            <a:ext cx="8561810" cy="4525963"/>
          </a:xfrm>
        </p:spPr>
        <p:txBody>
          <a:bodyPr/>
          <a:lstStyle/>
          <a:p>
            <a:r>
              <a:rPr lang="en-GB" altLang="de-DE" b="1" dirty="0"/>
              <a:t>Merriam-Webster Dictionary (</a:t>
            </a:r>
            <a:r>
              <a:rPr lang="en-GB" altLang="de-DE" b="1" dirty="0">
                <a:solidFill>
                  <a:schemeClr val="hlink"/>
                </a:solidFill>
              </a:rPr>
              <a:t>www.m-w.com</a:t>
            </a:r>
            <a:r>
              <a:rPr lang="en-GB" altLang="de-DE" sz="2800" b="1" dirty="0"/>
              <a:t>)</a:t>
            </a:r>
          </a:p>
          <a:p>
            <a:r>
              <a:rPr lang="en-US" dirty="0"/>
              <a:t>Thesaurus (thesaurus.com)</a:t>
            </a:r>
          </a:p>
          <a:p>
            <a:r>
              <a:rPr lang="en-US" dirty="0"/>
              <a:t>Strunk and White, The Elements of Style</a:t>
            </a:r>
          </a:p>
          <a:p>
            <a:endParaRPr lang="en-US" dirty="0"/>
          </a:p>
        </p:txBody>
      </p:sp>
    </p:spTree>
    <p:extLst>
      <p:ext uri="{BB962C8B-B14F-4D97-AF65-F5344CB8AC3E}">
        <p14:creationId xmlns:p14="http://schemas.microsoft.com/office/powerpoint/2010/main" val="1135252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Typical computer science paper/thesis sections</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913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2125"/>
          </a:xfrm>
        </p:spPr>
        <p:txBody>
          <a:bodyPr>
            <a:normAutofit fontScale="90000"/>
          </a:bodyPr>
          <a:lstStyle/>
          <a:p>
            <a:r>
              <a:rPr lang="en-US" dirty="0"/>
              <a:t>Sections of a computer science paper</a:t>
            </a:r>
          </a:p>
        </p:txBody>
      </p:sp>
      <p:sp>
        <p:nvSpPr>
          <p:cNvPr id="3" name="Content Placeholder 2"/>
          <p:cNvSpPr>
            <a:spLocks noGrp="1"/>
          </p:cNvSpPr>
          <p:nvPr>
            <p:ph idx="1"/>
          </p:nvPr>
        </p:nvSpPr>
        <p:spPr>
          <a:xfrm>
            <a:off x="374970" y="1723545"/>
            <a:ext cx="8499315" cy="4631206"/>
          </a:xfrm>
        </p:spPr>
        <p:txBody>
          <a:bodyPr numCol="2">
            <a:normAutofit fontScale="92500" lnSpcReduction="20000"/>
          </a:bodyPr>
          <a:lstStyle/>
          <a:p>
            <a:r>
              <a:rPr lang="en-US" dirty="0"/>
              <a:t>Title</a:t>
            </a:r>
          </a:p>
          <a:p>
            <a:r>
              <a:rPr lang="en-US" dirty="0"/>
              <a:t>Abstract</a:t>
            </a:r>
          </a:p>
          <a:p>
            <a:r>
              <a:rPr lang="en-US" dirty="0"/>
              <a:t>Introduction</a:t>
            </a:r>
          </a:p>
          <a:p>
            <a:pPr lvl="1"/>
            <a:r>
              <a:rPr lang="en-US" sz="2400" dirty="0"/>
              <a:t>Background material</a:t>
            </a:r>
          </a:p>
          <a:p>
            <a:pPr lvl="1"/>
            <a:r>
              <a:rPr lang="en-US" sz="2400" dirty="0"/>
              <a:t>Problem solved</a:t>
            </a:r>
          </a:p>
          <a:p>
            <a:r>
              <a:rPr lang="en-US" dirty="0"/>
              <a:t>Techniques</a:t>
            </a:r>
          </a:p>
          <a:p>
            <a:pPr lvl="1"/>
            <a:r>
              <a:rPr lang="en-US" sz="2400" dirty="0"/>
              <a:t>Algorithm</a:t>
            </a:r>
          </a:p>
          <a:p>
            <a:pPr lvl="1"/>
            <a:r>
              <a:rPr lang="en-US" sz="2400" dirty="0"/>
              <a:t>Data structures</a:t>
            </a:r>
          </a:p>
          <a:p>
            <a:pPr lvl="1"/>
            <a:r>
              <a:rPr lang="en-US" sz="2400" dirty="0"/>
              <a:t>Analysis	</a:t>
            </a:r>
          </a:p>
          <a:p>
            <a:pPr lvl="1"/>
            <a:r>
              <a:rPr lang="en-US" sz="2400" dirty="0"/>
              <a:t>Implementation</a:t>
            </a:r>
            <a:br>
              <a:rPr lang="en-US" sz="2400" dirty="0"/>
            </a:br>
            <a:br>
              <a:rPr lang="en-US" sz="2400" dirty="0"/>
            </a:br>
            <a:endParaRPr lang="en-US" sz="2400" dirty="0"/>
          </a:p>
          <a:p>
            <a:r>
              <a:rPr lang="en-US" dirty="0"/>
              <a:t>Computational Results</a:t>
            </a:r>
          </a:p>
          <a:p>
            <a:pPr marL="0" indent="0">
              <a:buNone/>
            </a:pPr>
            <a:r>
              <a:rPr lang="en-US" dirty="0"/>
              <a:t>   </a:t>
            </a:r>
            <a:r>
              <a:rPr lang="en-US" sz="2400" dirty="0"/>
              <a:t>- Comparison with other work</a:t>
            </a:r>
          </a:p>
          <a:p>
            <a:pPr marL="0" indent="0">
              <a:buNone/>
            </a:pPr>
            <a:r>
              <a:rPr lang="en-US" sz="2400" dirty="0"/>
              <a:t>     - Tables and/or Figures</a:t>
            </a:r>
          </a:p>
          <a:p>
            <a:pPr marL="0" indent="0">
              <a:buNone/>
            </a:pPr>
            <a:endParaRPr lang="en-US" dirty="0"/>
          </a:p>
          <a:p>
            <a:r>
              <a:rPr lang="en-US" dirty="0"/>
              <a:t>Discussion and or Conclusion</a:t>
            </a:r>
          </a:p>
          <a:p>
            <a:r>
              <a:rPr lang="en-US" dirty="0"/>
              <a:t>Acknowledgements</a:t>
            </a:r>
          </a:p>
          <a:p>
            <a:r>
              <a:rPr lang="en-US" dirty="0"/>
              <a:t>References</a:t>
            </a:r>
          </a:p>
          <a:p>
            <a:r>
              <a:rPr lang="en-US" dirty="0"/>
              <a:t>(Appendix)</a:t>
            </a:r>
          </a:p>
          <a:p>
            <a:endParaRPr lang="en-US" dirty="0"/>
          </a:p>
        </p:txBody>
      </p:sp>
    </p:spTree>
    <p:extLst>
      <p:ext uri="{BB962C8B-B14F-4D97-AF65-F5344CB8AC3E}">
        <p14:creationId xmlns:p14="http://schemas.microsoft.com/office/powerpoint/2010/main" val="3423523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Sections: Your Advertisement</a:t>
            </a:r>
          </a:p>
        </p:txBody>
      </p:sp>
      <p:sp>
        <p:nvSpPr>
          <p:cNvPr id="3" name="Content Placeholder 2"/>
          <p:cNvSpPr>
            <a:spLocks noGrp="1"/>
          </p:cNvSpPr>
          <p:nvPr>
            <p:ph type="subTitle" idx="1"/>
          </p:nvPr>
        </p:nvSpPr>
        <p:spPr/>
        <p:txBody>
          <a:bodyPr>
            <a:normAutofit/>
          </a:bodyPr>
          <a:lstStyle/>
          <a:p>
            <a:pPr marL="457200" indent="-457200" algn="l">
              <a:buFont typeface="Arial"/>
              <a:buChar char="•"/>
            </a:pPr>
            <a:r>
              <a:rPr lang="en-US" dirty="0"/>
              <a:t>Title</a:t>
            </a:r>
          </a:p>
          <a:p>
            <a:pPr marL="457200" indent="-457200" algn="l">
              <a:buFont typeface="Arial"/>
              <a:buChar char="•"/>
            </a:pPr>
            <a:r>
              <a:rPr lang="en-US" dirty="0"/>
              <a:t>Abstract</a:t>
            </a:r>
          </a:p>
          <a:p>
            <a:pPr marL="914400" lvl="1" indent="-457200" algn="l">
              <a:buFont typeface="Arial"/>
              <a:buChar char="•"/>
            </a:pPr>
            <a:endParaRPr lang="en-US" dirty="0"/>
          </a:p>
        </p:txBody>
      </p:sp>
    </p:spTree>
    <p:extLst>
      <p:ext uri="{BB962C8B-B14F-4D97-AF65-F5344CB8AC3E}">
        <p14:creationId xmlns:p14="http://schemas.microsoft.com/office/powerpoint/2010/main" val="3188326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Title</a:t>
            </a:r>
          </a:p>
        </p:txBody>
      </p:sp>
      <p:sp>
        <p:nvSpPr>
          <p:cNvPr id="3" name="Content Placeholder 2"/>
          <p:cNvSpPr>
            <a:spLocks noGrp="1"/>
          </p:cNvSpPr>
          <p:nvPr>
            <p:ph idx="1"/>
          </p:nvPr>
        </p:nvSpPr>
        <p:spPr/>
        <p:txBody>
          <a:bodyPr/>
          <a:lstStyle/>
          <a:p>
            <a:r>
              <a:rPr lang="en-US" dirty="0"/>
              <a:t>The first, and probably the only thing that most people will read of your paper</a:t>
            </a:r>
          </a:p>
        </p:txBody>
      </p:sp>
    </p:spTree>
    <p:extLst>
      <p:ext uri="{BB962C8B-B14F-4D97-AF65-F5344CB8AC3E}">
        <p14:creationId xmlns:p14="http://schemas.microsoft.com/office/powerpoint/2010/main" val="146333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Title May Include</a:t>
            </a:r>
          </a:p>
        </p:txBody>
      </p:sp>
      <p:sp>
        <p:nvSpPr>
          <p:cNvPr id="3" name="Content Placeholder 2"/>
          <p:cNvSpPr>
            <a:spLocks noGrp="1"/>
          </p:cNvSpPr>
          <p:nvPr>
            <p:ph idx="1"/>
          </p:nvPr>
        </p:nvSpPr>
        <p:spPr/>
        <p:txBody>
          <a:bodyPr>
            <a:normAutofit/>
          </a:bodyPr>
          <a:lstStyle/>
          <a:p>
            <a:r>
              <a:rPr lang="en-US" dirty="0">
                <a:solidFill>
                  <a:srgbClr val="FFFFFF"/>
                </a:solidFill>
              </a:rPr>
              <a:t>Your topic of study</a:t>
            </a:r>
          </a:p>
          <a:p>
            <a:r>
              <a:rPr lang="en-US" dirty="0">
                <a:solidFill>
                  <a:srgbClr val="FFFFFF"/>
                </a:solidFill>
              </a:rPr>
              <a:t>Concise statement of your result</a:t>
            </a:r>
          </a:p>
          <a:p>
            <a:r>
              <a:rPr lang="en-US" dirty="0">
                <a:solidFill>
                  <a:srgbClr val="FFFFFF"/>
                </a:solidFill>
              </a:rPr>
              <a:t>‘Catchy’ phrase to generate enough interest to want to read your abstract</a:t>
            </a:r>
          </a:p>
          <a:p>
            <a:endParaRPr lang="en-US" dirty="0">
              <a:solidFill>
                <a:srgbClr val="008000"/>
              </a:solidFill>
            </a:endParaRPr>
          </a:p>
          <a:p>
            <a:endParaRPr lang="en-US" dirty="0">
              <a:solidFill>
                <a:srgbClr val="008000"/>
              </a:solidFill>
            </a:endParaRPr>
          </a:p>
          <a:p>
            <a:pPr marL="0" indent="0">
              <a:buNone/>
            </a:pPr>
            <a:endParaRPr lang="en-US" sz="1600" dirty="0">
              <a:solidFill>
                <a:srgbClr val="000000"/>
              </a:solidFill>
            </a:endParaRPr>
          </a:p>
        </p:txBody>
      </p:sp>
    </p:spTree>
    <p:extLst>
      <p:ext uri="{BB962C8B-B14F-4D97-AF65-F5344CB8AC3E}">
        <p14:creationId xmlns:p14="http://schemas.microsoft.com/office/powerpoint/2010/main" val="70052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2406</TotalTime>
  <Words>1920</Words>
  <Application>Microsoft Office PowerPoint</Application>
  <PresentationFormat>On-screen Show (4:3)</PresentationFormat>
  <Paragraphs>207</Paragraphs>
  <Slides>26</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Black</vt:lpstr>
      <vt:lpstr>Structure of a technical paper/thesis</vt:lpstr>
      <vt:lpstr>Learning goals</vt:lpstr>
      <vt:lpstr>Tips to become a better writer</vt:lpstr>
      <vt:lpstr>Practical aids for writing in English</vt:lpstr>
      <vt:lpstr>Typical computer science paper/thesis sections</vt:lpstr>
      <vt:lpstr>Sections of a computer science paper</vt:lpstr>
      <vt:lpstr>Sections: Your Advertisement</vt:lpstr>
      <vt:lpstr>The Title</vt:lpstr>
      <vt:lpstr>A Title May Include</vt:lpstr>
      <vt:lpstr>Actual Titles from CHI2013</vt:lpstr>
      <vt:lpstr>What is Your Title?</vt:lpstr>
      <vt:lpstr>The Abstract</vt:lpstr>
      <vt:lpstr>The Abstract</vt:lpstr>
      <vt:lpstr>PowerPoint Presentation</vt:lpstr>
      <vt:lpstr>The Introduction</vt:lpstr>
      <vt:lpstr>Sections: Your Recipe Booklet</vt:lpstr>
      <vt:lpstr>PowerPoint Presentation</vt:lpstr>
      <vt:lpstr>Sections: Your Contribution to Science</vt:lpstr>
      <vt:lpstr>Results</vt:lpstr>
      <vt:lpstr>Discussion/Conclusion</vt:lpstr>
      <vt:lpstr>Sections: Addenda</vt:lpstr>
      <vt:lpstr>Acknowledgements</vt:lpstr>
      <vt:lpstr>References</vt:lpstr>
      <vt:lpstr>Appendices</vt:lpstr>
      <vt:lpstr>Sources</vt:lpstr>
      <vt:lpstr>For next week:</vt:lpstr>
    </vt:vector>
  </TitlesOfParts>
  <Company>Communications Research Centre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papers and theses:  The writing thereof</dc:title>
  <dc:creator>Sylvie Noel</dc:creator>
  <cp:lastModifiedBy>avis</cp:lastModifiedBy>
  <cp:revision>56</cp:revision>
  <cp:lastPrinted>2013-04-08T07:31:28Z</cp:lastPrinted>
  <dcterms:created xsi:type="dcterms:W3CDTF">2013-04-01T08:07:32Z</dcterms:created>
  <dcterms:modified xsi:type="dcterms:W3CDTF">2017-04-17T01:51:24Z</dcterms:modified>
</cp:coreProperties>
</file>